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sldIdLst>
    <p:sldId id="385" r:id="rId2"/>
    <p:sldId id="415" r:id="rId3"/>
    <p:sldId id="382" r:id="rId4"/>
    <p:sldId id="386" r:id="rId5"/>
    <p:sldId id="412" r:id="rId6"/>
    <p:sldId id="413" r:id="rId7"/>
    <p:sldId id="387" r:id="rId8"/>
    <p:sldId id="389" r:id="rId9"/>
    <p:sldId id="401" r:id="rId10"/>
    <p:sldId id="402" r:id="rId11"/>
    <p:sldId id="392" r:id="rId12"/>
    <p:sldId id="393" r:id="rId13"/>
    <p:sldId id="403" r:id="rId14"/>
    <p:sldId id="414" r:id="rId15"/>
    <p:sldId id="395" r:id="rId16"/>
    <p:sldId id="398" r:id="rId17"/>
    <p:sldId id="416" r:id="rId18"/>
    <p:sldId id="404" r:id="rId19"/>
    <p:sldId id="405" r:id="rId20"/>
    <p:sldId id="406" r:id="rId21"/>
    <p:sldId id="407" r:id="rId22"/>
    <p:sldId id="408" r:id="rId23"/>
    <p:sldId id="409" r:id="rId24"/>
    <p:sldId id="417" r:id="rId25"/>
    <p:sldId id="418" r:id="rId26"/>
    <p:sldId id="419" r:id="rId27"/>
    <p:sldId id="420" r:id="rId28"/>
    <p:sldId id="421" r:id="rId29"/>
    <p:sldId id="423" r:id="rId30"/>
    <p:sldId id="422" r:id="rId31"/>
    <p:sldId id="431" r:id="rId32"/>
    <p:sldId id="425" r:id="rId33"/>
    <p:sldId id="432" r:id="rId34"/>
    <p:sldId id="426" r:id="rId35"/>
    <p:sldId id="427" r:id="rId36"/>
    <p:sldId id="433" r:id="rId37"/>
    <p:sldId id="434" r:id="rId38"/>
    <p:sldId id="428" r:id="rId39"/>
    <p:sldId id="435" r:id="rId40"/>
    <p:sldId id="429" r:id="rId41"/>
    <p:sldId id="430" r:id="rId42"/>
    <p:sldId id="436" r:id="rId43"/>
    <p:sldId id="437" r:id="rId44"/>
    <p:sldId id="438" r:id="rId45"/>
    <p:sldId id="439" r:id="rId46"/>
    <p:sldId id="440" r:id="rId47"/>
    <p:sldId id="441" r:id="rId48"/>
    <p:sldId id="443" r:id="rId49"/>
    <p:sldId id="442" r:id="rId50"/>
    <p:sldId id="444" r:id="rId51"/>
    <p:sldId id="445" r:id="rId52"/>
    <p:sldId id="446" r:id="rId53"/>
    <p:sldId id="447" r:id="rId54"/>
    <p:sldId id="448" r:id="rId55"/>
    <p:sldId id="449" r:id="rId56"/>
    <p:sldId id="453" r:id="rId57"/>
    <p:sldId id="450" r:id="rId58"/>
    <p:sldId id="451" r:id="rId59"/>
    <p:sldId id="452" r:id="rId60"/>
    <p:sldId id="454" r:id="rId61"/>
    <p:sldId id="455" r:id="rId62"/>
    <p:sldId id="456" r:id="rId63"/>
    <p:sldId id="458" r:id="rId64"/>
    <p:sldId id="457" r:id="rId65"/>
    <p:sldId id="459" r:id="rId66"/>
    <p:sldId id="460" r:id="rId67"/>
    <p:sldId id="461" r:id="rId68"/>
    <p:sldId id="462" r:id="rId69"/>
    <p:sldId id="466" r:id="rId70"/>
    <p:sldId id="463" r:id="rId71"/>
    <p:sldId id="464" r:id="rId72"/>
    <p:sldId id="465" r:id="rId73"/>
    <p:sldId id="467" r:id="rId74"/>
    <p:sldId id="469" r:id="rId75"/>
    <p:sldId id="470" r:id="rId76"/>
    <p:sldId id="468" r:id="rId77"/>
    <p:sldId id="471" r:id="rId78"/>
    <p:sldId id="472" r:id="rId79"/>
    <p:sldId id="473" r:id="rId80"/>
    <p:sldId id="476" r:id="rId81"/>
    <p:sldId id="474" r:id="rId82"/>
    <p:sldId id="475" r:id="rId83"/>
    <p:sldId id="477" r:id="rId84"/>
    <p:sldId id="481" r:id="rId85"/>
    <p:sldId id="478" r:id="rId86"/>
    <p:sldId id="479" r:id="rId87"/>
    <p:sldId id="480" r:id="rId88"/>
    <p:sldId id="482" r:id="rId89"/>
    <p:sldId id="483" r:id="rId90"/>
    <p:sldId id="484" r:id="rId91"/>
    <p:sldId id="485" r:id="rId92"/>
    <p:sldId id="486" r:id="rId93"/>
    <p:sldId id="487" r:id="rId94"/>
    <p:sldId id="488" r:id="rId95"/>
    <p:sldId id="489" r:id="rId96"/>
    <p:sldId id="490" r:id="rId97"/>
    <p:sldId id="491" r:id="rId98"/>
    <p:sldId id="492" r:id="rId99"/>
    <p:sldId id="493" r:id="rId100"/>
    <p:sldId id="494" r:id="rId101"/>
    <p:sldId id="495" r:id="rId102"/>
    <p:sldId id="496" r:id="rId103"/>
    <p:sldId id="497" r:id="rId104"/>
    <p:sldId id="498" r:id="rId105"/>
    <p:sldId id="499" r:id="rId106"/>
    <p:sldId id="500" r:id="rId107"/>
    <p:sldId id="501" r:id="rId108"/>
    <p:sldId id="502" r:id="rId109"/>
    <p:sldId id="503" r:id="rId110"/>
    <p:sldId id="504" r:id="rId111"/>
    <p:sldId id="505" r:id="rId112"/>
    <p:sldId id="506" r:id="rId113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99663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35" autoAdjust="0"/>
    <p:restoredTop sz="98483" autoAdjust="0"/>
  </p:normalViewPr>
  <p:slideViewPr>
    <p:cSldViewPr>
      <p:cViewPr>
        <p:scale>
          <a:sx n="75" d="100"/>
          <a:sy n="75" d="100"/>
        </p:scale>
        <p:origin x="-1272" y="-366"/>
      </p:cViewPr>
      <p:guideLst>
        <p:guide orient="horz" pos="1578"/>
        <p:guide pos="289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61600" cy="737616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CCEB5A3-A4FB-4707-A670-6F8B451E2961}" type="datetime1">
              <a:rPr lang="zh-CN" altLang="en-US"/>
              <a:pPr>
                <a:defRPr/>
              </a:pPr>
              <a:t>2013/11/11</a:t>
            </a:fld>
            <a:endParaRPr lang="en-US" dirty="0"/>
          </a:p>
        </p:txBody>
      </p:sp>
      <p:sp>
        <p:nvSpPr>
          <p:cNvPr id="8499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defTabSz="0" eaLnBrk="0" hangingPunct="0">
              <a:spcBef>
                <a:spcPct val="30000"/>
              </a:spcBef>
              <a:defRPr/>
            </a:pPr>
            <a:r>
              <a:rPr lang="zh-CN" altLang="en-US" sz="1200">
                <a:latin typeface="Arial" pitchFamily="34" charset="0"/>
              </a:rPr>
              <a:t>单击此处编辑母版文本样式</a:t>
            </a:r>
          </a:p>
          <a:p>
            <a:pPr defTabSz="0" eaLnBrk="0" hangingPunct="0">
              <a:spcBef>
                <a:spcPct val="30000"/>
              </a:spcBef>
              <a:defRPr/>
            </a:pPr>
            <a:r>
              <a:rPr lang="zh-CN" altLang="en-US" sz="1200">
                <a:latin typeface="Arial" pitchFamily="34" charset="0"/>
              </a:rPr>
              <a:t>第二级</a:t>
            </a:r>
          </a:p>
          <a:p>
            <a:pPr defTabSz="0" eaLnBrk="0" hangingPunct="0">
              <a:spcBef>
                <a:spcPct val="30000"/>
              </a:spcBef>
              <a:defRPr/>
            </a:pPr>
            <a:r>
              <a:rPr lang="zh-CN" altLang="en-US" sz="1200">
                <a:latin typeface="Arial" pitchFamily="34" charset="0"/>
              </a:rPr>
              <a:t>第三级</a:t>
            </a:r>
          </a:p>
          <a:p>
            <a:pPr defTabSz="0" eaLnBrk="0" hangingPunct="0">
              <a:spcBef>
                <a:spcPct val="30000"/>
              </a:spcBef>
              <a:defRPr/>
            </a:pPr>
            <a:r>
              <a:rPr lang="zh-CN" altLang="en-US" sz="1200">
                <a:latin typeface="Arial" pitchFamily="34" charset="0"/>
              </a:rPr>
              <a:t>第四级</a:t>
            </a:r>
          </a:p>
          <a:p>
            <a:pPr defTabSz="0" eaLnBrk="0" hangingPunct="0">
              <a:spcBef>
                <a:spcPct val="30000"/>
              </a:spcBef>
              <a:defRPr/>
            </a:pPr>
            <a:r>
              <a:rPr lang="zh-CN" altLang="en-US" sz="1200">
                <a:latin typeface="Arial" pitchFamily="34" charset="0"/>
              </a:rPr>
              <a:t>第五级</a:t>
            </a:r>
            <a:endParaRPr lang="en-US" sz="1200" dirty="0">
              <a:latin typeface="Arial" pitchFamily="34" charset="0"/>
            </a:endParaRP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D035AF9-AB1B-4703-85E9-76BA110C9B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865754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imgfave.com/view/169744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/>
          <p:cNvPicPr>
            <a:picLocks noChangeAspect="1" noChangeArrowheads="1"/>
          </p:cNvPicPr>
          <p:nvPr userDrawn="1"/>
        </p:nvPicPr>
        <p:blipFill>
          <a:blip r:embed="rId2" cstate="print"/>
          <a:srcRect t="9367" b="632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F23CB4-65EA-4DA5-A80C-1C2A615619E3}" type="datetime1">
              <a:rPr lang="zh-CN" altLang="en-US"/>
              <a:pPr>
                <a:defRPr/>
              </a:pPr>
              <a:t>2013/11/11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975B76-FB75-4B90-B3B3-D57BE04C4961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F6762A-6BC2-4653-AA6C-FDBA01CF3847}" type="datetime1">
              <a:rPr lang="zh-CN" altLang="en-US"/>
              <a:pPr>
                <a:defRPr/>
              </a:pPr>
              <a:t>2013/11/11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507294-86ED-4765-9009-D01FA402D21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F7D95-3EAF-4688-96A1-C1D230D89435}" type="datetime1">
              <a:rPr lang="zh-CN" altLang="en-US"/>
              <a:pPr>
                <a:defRPr/>
              </a:pPr>
              <a:t>2013/11/11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0B715-AC2C-43B8-ADD4-580460572AD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Mike Stimpson: Lego Star Wars on yay!everyday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 t="13261"/>
          <a:stretch>
            <a:fillRect/>
          </a:stretch>
        </p:blipFill>
        <p:spPr bwMode="auto">
          <a:xfrm>
            <a:off x="0" y="0"/>
            <a:ext cx="9144000" cy="513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9"/>
          <p:cNvSpPr>
            <a:spLocks noChangeArrowheads="1"/>
          </p:cNvSpPr>
          <p:nvPr userDrawn="1"/>
        </p:nvSpPr>
        <p:spPr bwMode="auto">
          <a:xfrm>
            <a:off x="0" y="-22225"/>
            <a:ext cx="9144000" cy="625475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3" name="Picture 2" descr="http://www.sj33.cn/sc/UploadFiles_6888/200803/2008031101241838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01013" y="-22225"/>
            <a:ext cx="846137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Billede 8" descr="CorpID-LetterheadGraphic_GRAY60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1000" y="4078288"/>
            <a:ext cx="1143000" cy="1065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/>
          <p:cNvPicPr>
            <a:picLocks noChangeAspect="1" noChangeArrowheads="1"/>
          </p:cNvPicPr>
          <p:nvPr userDrawn="1"/>
        </p:nvPicPr>
        <p:blipFill>
          <a:blip r:embed="rId2" cstate="print"/>
          <a:srcRect l="30664" t="18054"/>
          <a:stretch>
            <a:fillRect/>
          </a:stretch>
        </p:blipFill>
        <p:spPr bwMode="auto">
          <a:xfrm>
            <a:off x="0" y="0"/>
            <a:ext cx="34893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Administrator\桌面\part_副本.png"/>
          <p:cNvPicPr>
            <a:picLocks noChangeAspect="1" noChangeArrowheads="1"/>
          </p:cNvPicPr>
          <p:nvPr userDrawn="1"/>
        </p:nvPicPr>
        <p:blipFill>
          <a:blip r:embed="rId2" cstate="print"/>
          <a:srcRect l="12114" t="9091" r="9148" b="9091"/>
          <a:stretch>
            <a:fillRect/>
          </a:stretch>
        </p:blipFill>
        <p:spPr bwMode="auto">
          <a:xfrm>
            <a:off x="0" y="0"/>
            <a:ext cx="371475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farm6.staticflickr.com/5261/5669756177_1477c0629f_b.jpg"/>
          <p:cNvPicPr>
            <a:picLocks noChangeAspect="1" noChangeArrowheads="1"/>
          </p:cNvPicPr>
          <p:nvPr userDrawn="1"/>
        </p:nvPicPr>
        <p:blipFill>
          <a:blip r:embed="rId2" cstate="print"/>
          <a:srcRect t="12183" b="10710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D95AAA-BBFE-403D-A1F5-A2BF896D25B6}" type="datetime1">
              <a:rPr lang="zh-CN" altLang="en-US"/>
              <a:pPr>
                <a:defRPr/>
              </a:pPr>
              <a:t>2013/11/11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9F0062-1F50-4EC4-B069-C72C38B6953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866779-1B1E-450E-85C2-81A43DFE9C4A}" type="datetime1">
              <a:rPr lang="zh-CN" altLang="en-US"/>
              <a:pPr>
                <a:defRPr/>
              </a:pPr>
              <a:t>2013/11/11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44EF62-4D48-46A3-A2C4-B8B0C117BC0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423BA-A2CD-48D8-909B-E7D97F2F279A}" type="datetime1">
              <a:rPr lang="zh-CN" altLang="en-US"/>
              <a:pPr>
                <a:defRPr/>
              </a:pPr>
              <a:t>2013/11/11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21B68-8A3C-4FA7-B6DC-4B69BBC71615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Calibri" pitchFamily="34" charset="0"/>
              </a:rPr>
              <a:t>单击此处编辑母版标题样式</a:t>
            </a:r>
          </a:p>
        </p:txBody>
      </p:sp>
      <p:sp>
        <p:nvSpPr>
          <p:cNvPr id="819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Calibri" pitchFamily="34" charset="0"/>
              </a:rPr>
              <a:t>单击此处编辑母版文本样式</a:t>
            </a:r>
          </a:p>
          <a:p>
            <a:pPr lvl="1"/>
            <a:r>
              <a:rPr lang="zh-CN" smtClean="0">
                <a:sym typeface="Calibri" pitchFamily="34" charset="0"/>
              </a:rPr>
              <a:t>第二级</a:t>
            </a:r>
          </a:p>
          <a:p>
            <a:pPr lvl="2"/>
            <a:r>
              <a:rPr lang="zh-CN" smtClean="0">
                <a:sym typeface="Calibri" pitchFamily="34" charset="0"/>
              </a:rPr>
              <a:t>第三级</a:t>
            </a:r>
          </a:p>
          <a:p>
            <a:pPr lvl="3"/>
            <a:r>
              <a:rPr lang="zh-CN" smtClean="0">
                <a:sym typeface="Calibri" pitchFamily="34" charset="0"/>
              </a:rPr>
              <a:t>第四级</a:t>
            </a:r>
          </a:p>
          <a:p>
            <a:pPr lvl="4"/>
            <a:r>
              <a:rPr lang="zh-CN" smtClean="0">
                <a:sym typeface="Calibri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5E8FB218-DDEB-4A5B-99EF-70BB9754730A}" type="datetime1">
              <a:rPr lang="zh-CN" altLang="en-US"/>
              <a:pPr>
                <a:defRPr/>
              </a:pPr>
              <a:t>2013/11/11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67263"/>
            <a:ext cx="2895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8BF7C353-0960-4A3F-916A-8C094E4561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hf sldNum="0" hdr="0" ftr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  <a:sym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sym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eg"/><Relationship Id="rId3" Type="http://schemas.openxmlformats.org/officeDocument/2006/relationships/image" Target="../media/image164.jpeg"/><Relationship Id="rId7" Type="http://schemas.openxmlformats.org/officeDocument/2006/relationships/image" Target="../media/image168.jpeg"/><Relationship Id="rId12" Type="http://schemas.openxmlformats.org/officeDocument/2006/relationships/image" Target="../media/image173.jpe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7.jpeg"/><Relationship Id="rId11" Type="http://schemas.openxmlformats.org/officeDocument/2006/relationships/image" Target="../media/image172.jpeg"/><Relationship Id="rId5" Type="http://schemas.openxmlformats.org/officeDocument/2006/relationships/image" Target="../media/image166.jpeg"/><Relationship Id="rId10" Type="http://schemas.openxmlformats.org/officeDocument/2006/relationships/image" Target="../media/image171.jpeg"/><Relationship Id="rId4" Type="http://schemas.openxmlformats.org/officeDocument/2006/relationships/image" Target="../media/image165.jpeg"/><Relationship Id="rId9" Type="http://schemas.openxmlformats.org/officeDocument/2006/relationships/image" Target="../media/image170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矩形标注 4"/>
          <p:cNvSpPr>
            <a:spLocks noChangeArrowheads="1"/>
          </p:cNvSpPr>
          <p:nvPr/>
        </p:nvSpPr>
        <p:spPr bwMode="auto">
          <a:xfrm>
            <a:off x="0" y="987425"/>
            <a:ext cx="5500688" cy="1357313"/>
          </a:xfrm>
          <a:prstGeom prst="wedgeRectCallout">
            <a:avLst>
              <a:gd name="adj1" fmla="val 56500"/>
              <a:gd name="adj2" fmla="val -12310"/>
            </a:avLst>
          </a:prstGeom>
          <a:solidFill>
            <a:srgbClr val="FFFFFF">
              <a:alpha val="27058"/>
            </a:srgb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55299" name="矩形 4"/>
          <p:cNvSpPr>
            <a:spLocks noChangeArrowheads="1"/>
          </p:cNvSpPr>
          <p:nvPr/>
        </p:nvSpPr>
        <p:spPr bwMode="auto">
          <a:xfrm>
            <a:off x="322263" y="987425"/>
            <a:ext cx="4672012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@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乐高中国</a:t>
            </a: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2013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年整体规划</a:t>
            </a:r>
            <a:endParaRPr lang="en-US" altLang="zh-CN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Box 54"/>
          <p:cNvSpPr txBox="1">
            <a:spLocks noChangeArrowheads="1"/>
          </p:cNvSpPr>
          <p:nvPr/>
        </p:nvSpPr>
        <p:spPr bwMode="auto">
          <a:xfrm>
            <a:off x="849313" y="3076575"/>
            <a:ext cx="2786062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i="1" u="sng">
                <a:latin typeface="微软雅黑" pitchFamily="34" charset="-122"/>
                <a:ea typeface="微软雅黑" pitchFamily="34" charset="-122"/>
              </a:rPr>
              <a:t>粉丝创意图片得到倾诉平台</a:t>
            </a:r>
            <a:endParaRPr lang="en-US" altLang="zh-CN" sz="1400" i="1" u="sng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i="1" u="sng">
                <a:latin typeface="微软雅黑" pitchFamily="34" charset="-122"/>
                <a:ea typeface="微软雅黑" pitchFamily="34" charset="-122"/>
              </a:rPr>
              <a:t>官微拥有更优质的粉丝作品</a:t>
            </a:r>
            <a:endParaRPr lang="en-US" altLang="zh-CN" sz="1400" i="1" u="sng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i="1" u="sng">
                <a:latin typeface="微软雅黑" pitchFamily="34" charset="-122"/>
                <a:ea typeface="微软雅黑" pitchFamily="34" charset="-122"/>
              </a:rPr>
              <a:t>覆盖各年龄及级别层次粉丝</a:t>
            </a:r>
            <a:endParaRPr lang="en-US" altLang="zh-CN" sz="1400" i="1" u="sng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i="1" u="sng">
                <a:latin typeface="微软雅黑" pitchFamily="34" charset="-122"/>
                <a:ea typeface="微软雅黑" pitchFamily="34" charset="-122"/>
              </a:rPr>
              <a:t>官微官网更深度的打通互动</a:t>
            </a:r>
            <a:endParaRPr lang="en-US" altLang="zh-CN" sz="1400" i="1" u="sng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i="1" u="sng">
                <a:latin typeface="微软雅黑" pitchFamily="34" charset="-122"/>
                <a:ea typeface="微软雅黑" pitchFamily="34" charset="-122"/>
              </a:rPr>
              <a:t>搭建更适合乐高的年度活动</a:t>
            </a:r>
            <a:endParaRPr lang="en-US" sz="1400" i="1" u="sng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515" name="TextBox 2"/>
          <p:cNvSpPr>
            <a:spLocks noChangeArrowheads="1"/>
          </p:cNvSpPr>
          <p:nvPr/>
        </p:nvSpPr>
        <p:spPr bwMode="auto">
          <a:xfrm>
            <a:off x="357188" y="71438"/>
            <a:ext cx="2071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乐高</a:t>
            </a:r>
            <a:r>
              <a:rPr lang="en-US" altLang="zh-CN" b="1" i="1">
                <a:solidFill>
                  <a:schemeClr val="bg1"/>
                </a:solidFill>
                <a:latin typeface="GungsuhChe" pitchFamily="49" charset="-127"/>
                <a:ea typeface="GungsuhChe" pitchFamily="49" charset="-127"/>
                <a:sym typeface="微软雅黑" pitchFamily="34" charset="-122"/>
              </a:rPr>
              <a:t>pinterset</a:t>
            </a:r>
            <a:endParaRPr lang="en-US" altLang="en-US" b="1" i="1">
              <a:solidFill>
                <a:schemeClr val="bg1"/>
              </a:solidFill>
              <a:latin typeface="GungsuhChe" pitchFamily="49" charset="-127"/>
              <a:ea typeface="GungsuhChe" pitchFamily="49" charset="-127"/>
              <a:sym typeface="微软雅黑" pitchFamily="34" charset="-122"/>
            </a:endParaRPr>
          </a:p>
        </p:txBody>
      </p:sp>
      <p:grpSp>
        <p:nvGrpSpPr>
          <p:cNvPr id="64516" name="组合 58"/>
          <p:cNvGrpSpPr>
            <a:grpSpLocks/>
          </p:cNvGrpSpPr>
          <p:nvPr/>
        </p:nvGrpSpPr>
        <p:grpSpPr bwMode="auto">
          <a:xfrm>
            <a:off x="958850" y="857250"/>
            <a:ext cx="7542213" cy="2386013"/>
            <a:chOff x="958892" y="857238"/>
            <a:chExt cx="7542198" cy="2386029"/>
          </a:xfrm>
        </p:grpSpPr>
        <p:cxnSp>
          <p:nvCxnSpPr>
            <p:cNvPr id="3" name="直接箭头连接符 2"/>
            <p:cNvCxnSpPr/>
            <p:nvPr/>
          </p:nvCxnSpPr>
          <p:spPr>
            <a:xfrm>
              <a:off x="1816140" y="1714494"/>
              <a:ext cx="4286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矩形 3"/>
            <p:cNvSpPr/>
            <p:nvPr/>
          </p:nvSpPr>
          <p:spPr>
            <a:xfrm>
              <a:off x="2244764" y="1519230"/>
              <a:ext cx="827086" cy="3571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进入官微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958892" y="1523992"/>
              <a:ext cx="827086" cy="3571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粉丝图片</a:t>
              </a:r>
            </a:p>
          </p:txBody>
        </p:sp>
        <p:cxnSp>
          <p:nvCxnSpPr>
            <p:cNvPr id="6" name="直接箭头连接符 5"/>
            <p:cNvCxnSpPr/>
            <p:nvPr/>
          </p:nvCxnSpPr>
          <p:spPr>
            <a:xfrm>
              <a:off x="3106776" y="1714494"/>
              <a:ext cx="43021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3530637" y="1519230"/>
              <a:ext cx="827086" cy="3571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选择年龄</a:t>
              </a:r>
              <a:endParaRPr lang="en-US" altLang="zh-CN" sz="1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en-US" sz="12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区域</a:t>
              </a:r>
            </a:p>
          </p:txBody>
        </p:sp>
        <p:cxnSp>
          <p:nvCxnSpPr>
            <p:cNvPr id="8" name="直接箭头连接符 7"/>
            <p:cNvCxnSpPr/>
            <p:nvPr/>
          </p:nvCxnSpPr>
          <p:spPr>
            <a:xfrm>
              <a:off x="4387885" y="1714494"/>
              <a:ext cx="4286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4816509" y="1519230"/>
              <a:ext cx="827086" cy="3571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上传图片</a:t>
              </a:r>
            </a:p>
          </p:txBody>
        </p:sp>
        <p:cxnSp>
          <p:nvCxnSpPr>
            <p:cNvPr id="14" name="直接箭头连接符 13"/>
            <p:cNvCxnSpPr/>
            <p:nvPr/>
          </p:nvCxnSpPr>
          <p:spPr>
            <a:xfrm rot="5400000" flipH="1" flipV="1">
              <a:off x="5092733" y="1357304"/>
              <a:ext cx="2857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830797" y="857238"/>
              <a:ext cx="827085" cy="3571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分享微博</a:t>
              </a:r>
            </a:p>
          </p:txBody>
        </p:sp>
        <p:cxnSp>
          <p:nvCxnSpPr>
            <p:cNvPr id="26" name="形状 25"/>
            <p:cNvCxnSpPr>
              <a:stCxn id="7" idx="2"/>
              <a:endCxn id="27" idx="1"/>
            </p:cNvCxnSpPr>
            <p:nvPr/>
          </p:nvCxnSpPr>
          <p:spPr>
            <a:xfrm rot="16200000" flipH="1">
              <a:off x="4157697" y="1662109"/>
              <a:ext cx="444503" cy="873123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>
              <a:off x="5673758" y="1714494"/>
              <a:ext cx="71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7674004" y="1528756"/>
              <a:ext cx="827086" cy="3571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选择优质图片</a:t>
              </a: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5245133" y="2328861"/>
              <a:ext cx="714374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4816509" y="2143122"/>
              <a:ext cx="827086" cy="3571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评论图片 </a:t>
              </a:r>
            </a:p>
          </p:txBody>
        </p:sp>
        <p:cxnSp>
          <p:nvCxnSpPr>
            <p:cNvPr id="40" name="直接连接符 39"/>
            <p:cNvCxnSpPr/>
            <p:nvPr/>
          </p:nvCxnSpPr>
          <p:spPr>
            <a:xfrm rot="5400000">
              <a:off x="5638830" y="2025646"/>
              <a:ext cx="64294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/>
            <p:nvPr/>
          </p:nvCxnSpPr>
          <p:spPr>
            <a:xfrm rot="16200000" flipH="1">
              <a:off x="7595418" y="2378867"/>
              <a:ext cx="1000132" cy="142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/>
            <p:cNvSpPr/>
            <p:nvPr/>
          </p:nvSpPr>
          <p:spPr>
            <a:xfrm>
              <a:off x="7674004" y="2886077"/>
              <a:ext cx="827086" cy="3571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05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在官网上呈现</a:t>
              </a:r>
            </a:p>
          </p:txBody>
        </p:sp>
        <p:cxnSp>
          <p:nvCxnSpPr>
            <p:cNvPr id="51" name="直接箭头连接符 50"/>
            <p:cNvCxnSpPr/>
            <p:nvPr/>
          </p:nvCxnSpPr>
          <p:spPr>
            <a:xfrm rot="10800000">
              <a:off x="7000905" y="3052766"/>
              <a:ext cx="642937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51"/>
            <p:cNvSpPr/>
            <p:nvPr/>
          </p:nvSpPr>
          <p:spPr>
            <a:xfrm>
              <a:off x="6143657" y="2857501"/>
              <a:ext cx="827086" cy="3571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0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对获奖者积分等奖励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6388131" y="1519230"/>
              <a:ext cx="827086" cy="3571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00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后台审核在微博呈现</a:t>
              </a:r>
            </a:p>
          </p:txBody>
        </p:sp>
        <p:cxnSp>
          <p:nvCxnSpPr>
            <p:cNvPr id="58" name="直接箭头连接符 57"/>
            <p:cNvCxnSpPr/>
            <p:nvPr/>
          </p:nvCxnSpPr>
          <p:spPr>
            <a:xfrm>
              <a:off x="7286654" y="1714494"/>
              <a:ext cx="4286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86" y="842958"/>
            <a:ext cx="5138055" cy="40095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551856" y="842957"/>
            <a:ext cx="3252416" cy="300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在活动结束后，使用少量的奖品回馈粉丝，即获得大量的转发互动，还在活动结束获得大量的好评，给活动一个正能量的收尾。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个活动话题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总转发：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817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总评论： 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776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感恩奖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9249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4"/>
          <p:cNvSpPr/>
          <p:nvPr/>
        </p:nvSpPr>
        <p:spPr>
          <a:xfrm>
            <a:off x="3419472" y="1837273"/>
            <a:ext cx="4788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乐高暑期活动</a:t>
            </a:r>
            <a:endParaRPr lang="en-US" sz="2800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1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爱上乐高暑期档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69" y="698892"/>
            <a:ext cx="7813485" cy="4205802"/>
            <a:chOff x="0" y="1141544"/>
            <a:chExt cx="9144001" cy="4921985"/>
          </a:xfrm>
        </p:grpSpPr>
        <p:sp>
          <p:nvSpPr>
            <p:cNvPr id="5" name="TextBox 4"/>
            <p:cNvSpPr txBox="1"/>
            <p:nvPr/>
          </p:nvSpPr>
          <p:spPr>
            <a:xfrm>
              <a:off x="0" y="3640904"/>
              <a:ext cx="9144000" cy="66140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90000" tIns="46800" rIns="90000" bIns="46800" rtlCol="0"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乐高玩具与爱奇艺合作推出</a:t>
              </a:r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36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乐高视频专区</a:t>
              </a:r>
            </a:p>
          </p:txBody>
        </p:sp>
        <p:pic>
          <p:nvPicPr>
            <p:cNvPr id="6" name="Picture 4" descr="E:\工作\乐高中国\爱上乐高暑期档\lego summer\lego焦点图模板（奇首焦点图）final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1141544"/>
              <a:ext cx="9144000" cy="2499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770" y="4425229"/>
              <a:ext cx="2219325" cy="16097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6652" y="4425229"/>
              <a:ext cx="2105025" cy="16383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2809" y="4465926"/>
              <a:ext cx="1933575" cy="15906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8684" y="4425228"/>
              <a:ext cx="2203311" cy="16097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399067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26284" y="1108635"/>
            <a:ext cx="6712724" cy="3480039"/>
            <a:chOff x="668563" y="877185"/>
            <a:chExt cx="7494793" cy="3885482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563" y="2791851"/>
              <a:ext cx="3648505" cy="197081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5823" y="877186"/>
              <a:ext cx="3648505" cy="175921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4850" y="2791851"/>
              <a:ext cx="3648506" cy="187781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563" y="877185"/>
              <a:ext cx="3648505" cy="17960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668563" y="4660707"/>
            <a:ext cx="7465765" cy="346506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以周为单位，在活动期间，通过有奖活动，持续吸引粉丝进入爱奇艺观看视频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1255" y="482793"/>
            <a:ext cx="8490857" cy="70391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形式在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乐高中国 官微进行配合传播</a:t>
            </a:r>
          </a:p>
        </p:txBody>
      </p:sp>
      <p:sp>
        <p:nvSpPr>
          <p:cNvPr id="9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活动配合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325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2858" y="1072488"/>
            <a:ext cx="3744686" cy="1869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25258" y="1072488"/>
            <a:ext cx="3764087" cy="1869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2858" y="3161199"/>
            <a:ext cx="3744686" cy="1782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25258" y="3161200"/>
            <a:ext cx="3764087" cy="17747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44566" y="2007064"/>
            <a:ext cx="1573377" cy="346506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配合活动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07301" y="2007064"/>
            <a:ext cx="1573377" cy="346506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活动攻略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44566" y="4085463"/>
            <a:ext cx="1573377" cy="346506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视频介绍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07300" y="4063102"/>
            <a:ext cx="1573377" cy="346506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活动推荐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2053" y="499211"/>
            <a:ext cx="8490857" cy="70391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乐高中国 官微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日常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话题围绕爱奇艺乐高视频展开。</a:t>
            </a:r>
          </a:p>
        </p:txBody>
      </p:sp>
      <p:sp>
        <p:nvSpPr>
          <p:cNvPr id="11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日常传播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331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823111" y="734160"/>
            <a:ext cx="6647971" cy="4230598"/>
            <a:chOff x="589250" y="1453243"/>
            <a:chExt cx="7661940" cy="4875862"/>
          </a:xfrm>
        </p:grpSpPr>
        <p:sp>
          <p:nvSpPr>
            <p:cNvPr id="2" name="椭圆 1"/>
            <p:cNvSpPr/>
            <p:nvPr/>
          </p:nvSpPr>
          <p:spPr>
            <a:xfrm>
              <a:off x="589251" y="1453243"/>
              <a:ext cx="1553029" cy="6966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第一季</a:t>
              </a:r>
            </a:p>
          </p:txBody>
        </p:sp>
        <p:sp>
          <p:nvSpPr>
            <p:cNvPr id="3" name="椭圆 2"/>
            <p:cNvSpPr/>
            <p:nvPr/>
          </p:nvSpPr>
          <p:spPr>
            <a:xfrm>
              <a:off x="589251" y="2461986"/>
              <a:ext cx="1553029" cy="6966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第二季</a:t>
              </a:r>
            </a:p>
          </p:txBody>
        </p:sp>
        <p:sp>
          <p:nvSpPr>
            <p:cNvPr id="4" name="椭圆 3"/>
            <p:cNvSpPr/>
            <p:nvPr/>
          </p:nvSpPr>
          <p:spPr>
            <a:xfrm>
              <a:off x="589251" y="3597729"/>
              <a:ext cx="1553029" cy="6966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第三季</a:t>
              </a:r>
            </a:p>
          </p:txBody>
        </p:sp>
        <p:sp>
          <p:nvSpPr>
            <p:cNvPr id="5" name="椭圆 4"/>
            <p:cNvSpPr/>
            <p:nvPr/>
          </p:nvSpPr>
          <p:spPr>
            <a:xfrm>
              <a:off x="589251" y="4623786"/>
              <a:ext cx="1553029" cy="6966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第四季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74026" y="1589297"/>
              <a:ext cx="5964464" cy="37799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indent="0">
                <a:lnSpc>
                  <a:spcPct val="11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11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转发：</a:t>
              </a:r>
              <a:r>
                <a:rPr lang="en-US" altLang="zh-CN" b="1" dirty="0" smtClean="0">
                  <a:solidFill>
                    <a:srgbClr val="6BC2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7717 </a:t>
              </a:r>
              <a:r>
                <a:rPr lang="en-US" altLang="zh-CN" sz="11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</a:t>
              </a:r>
              <a:r>
                <a:rPr lang="zh-CN" altLang="en-US" sz="11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评论：</a:t>
              </a:r>
              <a:r>
                <a:rPr lang="en-US" altLang="zh-CN" b="1" dirty="0">
                  <a:solidFill>
                    <a:srgbClr val="6BC2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2159</a:t>
              </a:r>
              <a:r>
                <a:rPr lang="en-US" altLang="zh-CN" sz="11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</a:t>
              </a:r>
              <a:r>
                <a:rPr lang="zh-CN" altLang="en-US" sz="11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阅读数：</a:t>
              </a:r>
              <a:r>
                <a:rPr lang="en-US" altLang="zh-CN" b="1" dirty="0">
                  <a:solidFill>
                    <a:srgbClr val="6BC2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100W </a:t>
              </a:r>
              <a:r>
                <a:rPr lang="en-US" altLang="zh-CN" sz="11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zh-CN" altLang="en-US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74026" y="2575059"/>
              <a:ext cx="5964464" cy="37799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indent="0">
                <a:lnSpc>
                  <a:spcPct val="11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11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转发：</a:t>
              </a:r>
              <a:r>
                <a:rPr lang="en-US" altLang="zh-CN" b="1" dirty="0" smtClean="0">
                  <a:solidFill>
                    <a:srgbClr val="6BC2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7086 </a:t>
              </a:r>
              <a:r>
                <a:rPr lang="en-US" altLang="zh-CN" sz="11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</a:t>
              </a:r>
              <a:r>
                <a:rPr lang="zh-CN" altLang="en-US" sz="11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评论：</a:t>
              </a:r>
              <a:r>
                <a:rPr lang="en-US" altLang="zh-CN" b="1" dirty="0" smtClean="0">
                  <a:solidFill>
                    <a:srgbClr val="6BC2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1434</a:t>
              </a:r>
              <a:r>
                <a:rPr lang="en-US" altLang="zh-CN" sz="11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</a:t>
              </a:r>
              <a:r>
                <a:rPr lang="zh-CN" altLang="en-US" sz="11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阅读数：</a:t>
              </a:r>
              <a:r>
                <a:rPr lang="en-US" altLang="zh-CN" b="1" dirty="0" smtClean="0">
                  <a:solidFill>
                    <a:srgbClr val="6BC2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85.7W </a:t>
              </a:r>
              <a:r>
                <a:rPr lang="en-US" altLang="zh-CN" sz="11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zh-CN" altLang="en-US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74026" y="3687821"/>
              <a:ext cx="5964464" cy="37799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indent="0">
                <a:lnSpc>
                  <a:spcPct val="11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11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转发：</a:t>
              </a:r>
              <a:r>
                <a:rPr lang="en-US" altLang="zh-CN" b="1" dirty="0" smtClean="0">
                  <a:solidFill>
                    <a:srgbClr val="6BC2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2991 </a:t>
              </a:r>
              <a:r>
                <a:rPr lang="en-US" altLang="zh-CN" sz="11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</a:t>
              </a:r>
              <a:r>
                <a:rPr lang="zh-CN" altLang="en-US" sz="11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评论：</a:t>
              </a:r>
              <a:r>
                <a:rPr lang="en-US" altLang="zh-CN" b="1" dirty="0" smtClean="0">
                  <a:solidFill>
                    <a:srgbClr val="6BC2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1299</a:t>
              </a:r>
              <a:r>
                <a:rPr lang="en-US" altLang="zh-CN" sz="11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</a:t>
              </a:r>
              <a:r>
                <a:rPr lang="zh-CN" altLang="en-US" sz="11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阅读数：</a:t>
              </a:r>
              <a:r>
                <a:rPr lang="en-US" altLang="zh-CN" b="1" dirty="0" smtClean="0">
                  <a:solidFill>
                    <a:srgbClr val="6BC2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150W </a:t>
              </a:r>
              <a:r>
                <a:rPr lang="en-US" altLang="zh-CN" sz="11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zh-CN" altLang="en-US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74026" y="4690897"/>
              <a:ext cx="5964464" cy="37799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indent="0">
                <a:lnSpc>
                  <a:spcPct val="11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11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转发：</a:t>
              </a:r>
              <a:r>
                <a:rPr lang="en-US" altLang="zh-CN" b="1" dirty="0" smtClean="0">
                  <a:solidFill>
                    <a:srgbClr val="6BC2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1775 </a:t>
              </a:r>
              <a:r>
                <a:rPr lang="en-US" altLang="zh-CN" sz="11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</a:t>
              </a:r>
              <a:r>
                <a:rPr lang="zh-CN" altLang="en-US" sz="11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评论：</a:t>
              </a:r>
              <a:r>
                <a:rPr lang="en-US" altLang="zh-CN" b="1" dirty="0" smtClean="0">
                  <a:solidFill>
                    <a:srgbClr val="6BC2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985</a:t>
              </a:r>
              <a:r>
                <a:rPr lang="en-US" altLang="zh-CN" sz="11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</a:t>
              </a:r>
              <a:r>
                <a:rPr lang="zh-CN" altLang="en-US" sz="11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阅读数：</a:t>
              </a:r>
              <a:r>
                <a:rPr lang="en-US" altLang="zh-CN" b="1" dirty="0" smtClean="0">
                  <a:solidFill>
                    <a:srgbClr val="6BC2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19.9W </a:t>
              </a:r>
              <a:r>
                <a:rPr lang="en-US" altLang="zh-CN" sz="11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zh-CN" altLang="en-US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589250" y="5632419"/>
              <a:ext cx="1553029" cy="6966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Total</a:t>
              </a:r>
              <a:endPara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86726" y="5668797"/>
              <a:ext cx="5964464" cy="37799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indent="0">
                <a:lnSpc>
                  <a:spcPct val="11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11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转发：</a:t>
              </a:r>
              <a:r>
                <a:rPr lang="en-US" altLang="zh-CN" b="1" dirty="0" smtClean="0">
                  <a:solidFill>
                    <a:srgbClr val="6BC2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18989 </a:t>
              </a:r>
              <a:r>
                <a:rPr lang="en-US" altLang="zh-CN" sz="11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11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评论：</a:t>
              </a:r>
              <a:r>
                <a:rPr lang="en-US" altLang="zh-CN" b="1" dirty="0" smtClean="0">
                  <a:solidFill>
                    <a:srgbClr val="6BC2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5087</a:t>
              </a:r>
              <a:r>
                <a:rPr lang="en-US" altLang="zh-CN" sz="11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</a:t>
              </a:r>
              <a:r>
                <a:rPr lang="zh-CN" altLang="en-US" sz="11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阅读数：</a:t>
              </a:r>
              <a:r>
                <a:rPr lang="en-US" altLang="zh-CN" b="1" dirty="0" smtClean="0">
                  <a:solidFill>
                    <a:srgbClr val="6BC2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355.6W </a:t>
              </a:r>
              <a:r>
                <a:rPr lang="en-US" altLang="zh-CN" sz="11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zh-CN" altLang="en-US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1205345" y="2286000"/>
              <a:ext cx="6802582" cy="0"/>
            </a:xfrm>
            <a:prstGeom prst="line">
              <a:avLst/>
            </a:prstGeom>
            <a:ln w="31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205340" y="3325120"/>
              <a:ext cx="6802582" cy="0"/>
            </a:xfrm>
            <a:prstGeom prst="line">
              <a:avLst/>
            </a:prstGeom>
            <a:ln w="31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1246900" y="4433515"/>
              <a:ext cx="6802582" cy="0"/>
            </a:xfrm>
            <a:prstGeom prst="line">
              <a:avLst/>
            </a:prstGeom>
            <a:ln w="31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288460" y="5500345"/>
              <a:ext cx="6802582" cy="0"/>
            </a:xfrm>
            <a:prstGeom prst="line">
              <a:avLst/>
            </a:prstGeom>
            <a:ln w="31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数据呈现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9565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4"/>
          <p:cNvSpPr/>
          <p:nvPr/>
        </p:nvSpPr>
        <p:spPr>
          <a:xfrm>
            <a:off x="3419472" y="1837273"/>
            <a:ext cx="4788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乐高双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购物狂欢节活动</a:t>
            </a:r>
            <a:endParaRPr lang="en-US" sz="2800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7741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0020" y="1124944"/>
            <a:ext cx="5600700" cy="2886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乐高感恩大回馈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891584" y="1146022"/>
            <a:ext cx="3252416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通过前期的微博有奖活动，持续提升官微活跃度，为乐高双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带来足够多的人气，以及曝光度。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个活动话题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总转发：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5983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总评论： 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3527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900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6119" y="1347189"/>
            <a:ext cx="5143500" cy="2324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724528" y="1369787"/>
            <a:ext cx="3252416" cy="2354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为乐高天猫旗舰店微淘拉足够多的粉丝，关注度。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总转发：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1107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总评论： 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652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微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淘粉丝：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1500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乐高官方旗舰店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2677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9934" y="1295002"/>
            <a:ext cx="5581650" cy="2705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891584" y="1146022"/>
            <a:ext cx="3252416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通过前期的微博有奖活动，持续提升官微活跃度，为乐高双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带来足够多的人气，以及曝光度。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个活动话题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总转发：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2563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总评论： 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1225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乐高风暴来袭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2398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C:\Documents and Settings\Administrator\桌面\海报_副本.jpg"/>
          <p:cNvPicPr>
            <a:picLocks noChangeAspect="1" noChangeArrowheads="1"/>
          </p:cNvPicPr>
          <p:nvPr/>
        </p:nvPicPr>
        <p:blipFill>
          <a:blip r:embed="rId2" cstate="print"/>
          <a:srcRect b="63223"/>
          <a:stretch>
            <a:fillRect/>
          </a:stretch>
        </p:blipFill>
        <p:spPr bwMode="auto">
          <a:xfrm>
            <a:off x="0" y="609600"/>
            <a:ext cx="91440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39" name="TextBox 2"/>
          <p:cNvSpPr>
            <a:spLocks noChangeArrowheads="1"/>
          </p:cNvSpPr>
          <p:nvPr/>
        </p:nvSpPr>
        <p:spPr bwMode="auto">
          <a:xfrm>
            <a:off x="357188" y="71438"/>
            <a:ext cx="2071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最闪耀乐高家庭</a:t>
            </a:r>
            <a:endParaRPr lang="en-US" altLang="en-US" b="1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65540" name="组合 44"/>
          <p:cNvGrpSpPr>
            <a:grpSpLocks/>
          </p:cNvGrpSpPr>
          <p:nvPr/>
        </p:nvGrpSpPr>
        <p:grpSpPr bwMode="auto">
          <a:xfrm>
            <a:off x="3000375" y="1052513"/>
            <a:ext cx="5421313" cy="4019550"/>
            <a:chOff x="3000364" y="1052718"/>
            <a:chExt cx="5421302" cy="4019362"/>
          </a:xfrm>
        </p:grpSpPr>
        <p:sp>
          <p:nvSpPr>
            <p:cNvPr id="10" name="AutoShape 3"/>
            <p:cNvSpPr>
              <a:spLocks noChangeArrowheads="1"/>
            </p:cNvSpPr>
            <p:nvPr/>
          </p:nvSpPr>
          <p:spPr bwMode="auto">
            <a:xfrm>
              <a:off x="6397607" y="1740073"/>
              <a:ext cx="1885946" cy="1238192"/>
            </a:xfrm>
            <a:prstGeom prst="hexagon">
              <a:avLst>
                <a:gd name="adj" fmla="val 27049"/>
                <a:gd name="vf" fmla="val 115470"/>
              </a:avLst>
            </a:prstGeom>
            <a:solidFill>
              <a:schemeClr val="accent2">
                <a:lumMod val="40000"/>
                <a:lumOff val="60000"/>
                <a:alpha val="70000"/>
              </a:schemeClr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>
                <a:ea typeface="宋体" charset="-122"/>
              </a:endParaRPr>
            </a:p>
          </p:txBody>
        </p:sp>
        <p:sp>
          <p:nvSpPr>
            <p:cNvPr id="11" name="AutoShape 4"/>
            <p:cNvSpPr>
              <a:spLocks noChangeArrowheads="1"/>
            </p:cNvSpPr>
            <p:nvPr/>
          </p:nvSpPr>
          <p:spPr bwMode="auto">
            <a:xfrm>
              <a:off x="6397607" y="3094148"/>
              <a:ext cx="1885946" cy="1238192"/>
            </a:xfrm>
            <a:prstGeom prst="hexagon">
              <a:avLst>
                <a:gd name="adj" fmla="val 27049"/>
                <a:gd name="vf" fmla="val 115470"/>
              </a:avLst>
            </a:prstGeom>
            <a:solidFill>
              <a:schemeClr val="accent2">
                <a:lumMod val="40000"/>
                <a:lumOff val="60000"/>
                <a:alpha val="70000"/>
              </a:schemeClr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>
                <a:ea typeface="宋体" charset="-122"/>
              </a:endParaRPr>
            </a:p>
          </p:txBody>
        </p:sp>
        <p:sp>
          <p:nvSpPr>
            <p:cNvPr id="12" name="AutoShape 5"/>
            <p:cNvSpPr>
              <a:spLocks noChangeArrowheads="1"/>
            </p:cNvSpPr>
            <p:nvPr/>
          </p:nvSpPr>
          <p:spPr bwMode="auto">
            <a:xfrm>
              <a:off x="3000364" y="1740073"/>
              <a:ext cx="1885946" cy="1238192"/>
            </a:xfrm>
            <a:prstGeom prst="hexagon">
              <a:avLst>
                <a:gd name="adj" fmla="val 27049"/>
                <a:gd name="vf" fmla="val 115470"/>
              </a:avLst>
            </a:prstGeom>
            <a:solidFill>
              <a:schemeClr val="accent2">
                <a:lumMod val="40000"/>
                <a:lumOff val="60000"/>
                <a:alpha val="70000"/>
              </a:schemeClr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>
                <a:ea typeface="宋体" charset="-122"/>
              </a:endParaRPr>
            </a:p>
          </p:txBody>
        </p:sp>
        <p:sp>
          <p:nvSpPr>
            <p:cNvPr id="13" name="AutoShape 6"/>
            <p:cNvSpPr>
              <a:spLocks noChangeArrowheads="1"/>
            </p:cNvSpPr>
            <p:nvPr/>
          </p:nvSpPr>
          <p:spPr bwMode="auto">
            <a:xfrm>
              <a:off x="3000364" y="3094148"/>
              <a:ext cx="1885946" cy="1238192"/>
            </a:xfrm>
            <a:prstGeom prst="hexagon">
              <a:avLst>
                <a:gd name="adj" fmla="val 27049"/>
                <a:gd name="vf" fmla="val 115470"/>
              </a:avLst>
            </a:prstGeom>
            <a:solidFill>
              <a:schemeClr val="accent2">
                <a:lumMod val="40000"/>
                <a:lumOff val="60000"/>
                <a:alpha val="70000"/>
              </a:schemeClr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>
                <a:ea typeface="宋体" charset="-122"/>
              </a:endParaRPr>
            </a:p>
          </p:txBody>
        </p:sp>
        <p:sp>
          <p:nvSpPr>
            <p:cNvPr id="14" name="AutoShape 7"/>
            <p:cNvSpPr>
              <a:spLocks noChangeArrowheads="1"/>
            </p:cNvSpPr>
            <p:nvPr/>
          </p:nvSpPr>
          <p:spPr bwMode="auto">
            <a:xfrm>
              <a:off x="4698986" y="1052718"/>
              <a:ext cx="1885946" cy="1238192"/>
            </a:xfrm>
            <a:prstGeom prst="hexagon">
              <a:avLst>
                <a:gd name="adj" fmla="val 27049"/>
                <a:gd name="vf" fmla="val 115470"/>
              </a:avLst>
            </a:prstGeom>
            <a:solidFill>
              <a:schemeClr val="accent2">
                <a:lumMod val="40000"/>
                <a:lumOff val="60000"/>
                <a:alpha val="70000"/>
              </a:schemeClr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>
                <a:ea typeface="宋体" charset="-122"/>
              </a:endParaRPr>
            </a:p>
          </p:txBody>
        </p:sp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4698986" y="3773566"/>
              <a:ext cx="1885946" cy="1238192"/>
            </a:xfrm>
            <a:prstGeom prst="hexagon">
              <a:avLst>
                <a:gd name="adj" fmla="val 27049"/>
                <a:gd name="vf" fmla="val 115470"/>
              </a:avLst>
            </a:prstGeom>
            <a:solidFill>
              <a:schemeClr val="accent2">
                <a:lumMod val="40000"/>
                <a:lumOff val="60000"/>
                <a:alpha val="70000"/>
              </a:schemeClr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en-US">
                <a:ea typeface="宋体" charset="-122"/>
              </a:endParaRPr>
            </a:p>
          </p:txBody>
        </p:sp>
        <p:sp>
          <p:nvSpPr>
            <p:cNvPr id="16" name="AutoShape 9"/>
            <p:cNvSpPr>
              <a:spLocks noChangeArrowheads="1"/>
            </p:cNvSpPr>
            <p:nvPr/>
          </p:nvSpPr>
          <p:spPr bwMode="auto">
            <a:xfrm>
              <a:off x="4683111" y="2413141"/>
              <a:ext cx="1885946" cy="1238192"/>
            </a:xfrm>
            <a:prstGeom prst="hexagon">
              <a:avLst>
                <a:gd name="adj" fmla="val 27049"/>
                <a:gd name="vf" fmla="val 115470"/>
              </a:avLst>
            </a:prstGeom>
            <a:solidFill>
              <a:schemeClr val="accent2"/>
            </a:solidFill>
            <a:ln w="6350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hlink"/>
              </a:outerShdw>
            </a:effectLst>
          </p:spPr>
          <p:txBody>
            <a:bodyPr wrap="none" lIns="72000" tIns="0" rIns="0" bIns="0" anchor="ctr"/>
            <a:lstStyle/>
            <a:p>
              <a:pPr>
                <a:defRPr/>
              </a:pPr>
              <a:endParaRPr lang="en-US" dirty="0">
                <a:ea typeface="宋体" charset="-122"/>
              </a:endParaRPr>
            </a:p>
          </p:txBody>
        </p:sp>
        <p:sp>
          <p:nvSpPr>
            <p:cNvPr id="65549" name="Text Box 11"/>
            <p:cNvSpPr txBox="1">
              <a:spLocks noChangeArrowheads="1"/>
            </p:cNvSpPr>
            <p:nvPr/>
          </p:nvSpPr>
          <p:spPr bwMode="auto">
            <a:xfrm flipH="1">
              <a:off x="4997416" y="1195594"/>
              <a:ext cx="1638300" cy="18466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eaLnBrk="0" hangingPunct="0"/>
              <a:r>
                <a:rPr lang="en-US" altLang="zh-CN" sz="1200" b="1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Step 1</a:t>
              </a:r>
              <a:endParaRPr lang="zh-CN" altLang="en-US" sz="12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550" name="TextBox 24"/>
            <p:cNvSpPr txBox="1">
              <a:spLocks noChangeArrowheads="1"/>
            </p:cNvSpPr>
            <p:nvPr/>
          </p:nvSpPr>
          <p:spPr bwMode="auto">
            <a:xfrm>
              <a:off x="4925978" y="2481478"/>
              <a:ext cx="1714512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2013</a:t>
              </a:r>
              <a:r>
                <a: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年</a:t>
              </a:r>
              <a:endParaRPr lang="en-US" altLang="zh-CN"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最闪耀乐高家庭</a:t>
              </a:r>
              <a:endParaRPr lang="en-US"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551" name="TextBox 25"/>
            <p:cNvSpPr txBox="1">
              <a:spLocks noChangeArrowheads="1"/>
            </p:cNvSpPr>
            <p:nvPr/>
          </p:nvSpPr>
          <p:spPr bwMode="auto">
            <a:xfrm>
              <a:off x="4925978" y="1385624"/>
              <a:ext cx="1500198" cy="700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定期为五组家庭寄出乐高玩具</a:t>
              </a:r>
              <a:endParaRPr lang="en-US" sz="14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552" name="Text Box 11"/>
            <p:cNvSpPr txBox="1">
              <a:spLocks noChangeArrowheads="1"/>
            </p:cNvSpPr>
            <p:nvPr/>
          </p:nvSpPr>
          <p:spPr bwMode="auto">
            <a:xfrm flipH="1">
              <a:off x="3282904" y="1909974"/>
              <a:ext cx="1638300" cy="18466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eaLnBrk="0" hangingPunct="0"/>
              <a:r>
                <a:rPr lang="en-US" altLang="zh-CN" sz="1200" b="1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Step 2</a:t>
              </a:r>
              <a:endParaRPr lang="zh-CN" altLang="en-US" sz="12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553" name="TextBox 27"/>
            <p:cNvSpPr txBox="1">
              <a:spLocks noChangeArrowheads="1"/>
            </p:cNvSpPr>
            <p:nvPr/>
          </p:nvSpPr>
          <p:spPr bwMode="auto">
            <a:xfrm>
              <a:off x="3140028" y="3338734"/>
              <a:ext cx="1643074" cy="700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官微及时互动，跟踪用户使用情况</a:t>
              </a:r>
              <a:endParaRPr lang="en-US" sz="14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554" name="Text Box 11"/>
            <p:cNvSpPr txBox="1">
              <a:spLocks noChangeArrowheads="1"/>
            </p:cNvSpPr>
            <p:nvPr/>
          </p:nvSpPr>
          <p:spPr bwMode="auto">
            <a:xfrm flipH="1">
              <a:off x="3282904" y="3195858"/>
              <a:ext cx="1638300" cy="18466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eaLnBrk="0" hangingPunct="0"/>
              <a:r>
                <a:rPr lang="en-US" altLang="zh-CN" sz="1200" b="1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Step 3</a:t>
              </a:r>
              <a:endParaRPr lang="zh-CN" altLang="en-US" sz="12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555" name="Text Box 11"/>
            <p:cNvSpPr txBox="1">
              <a:spLocks noChangeArrowheads="1"/>
            </p:cNvSpPr>
            <p:nvPr/>
          </p:nvSpPr>
          <p:spPr bwMode="auto">
            <a:xfrm flipH="1">
              <a:off x="4997416" y="3919979"/>
              <a:ext cx="1638300" cy="18466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eaLnBrk="0" hangingPunct="0"/>
              <a:r>
                <a:rPr lang="en-US" altLang="zh-CN" sz="1200" b="1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Step 4</a:t>
              </a:r>
              <a:endParaRPr lang="zh-CN" altLang="en-US" sz="12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556" name="Text Box 11"/>
            <p:cNvSpPr txBox="1">
              <a:spLocks noChangeArrowheads="1"/>
            </p:cNvSpPr>
            <p:nvPr/>
          </p:nvSpPr>
          <p:spPr bwMode="auto">
            <a:xfrm flipH="1">
              <a:off x="6711928" y="3195858"/>
              <a:ext cx="1638300" cy="18466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eaLnBrk="0" hangingPunct="0"/>
              <a:r>
                <a:rPr lang="en-US" altLang="zh-CN" sz="1200" b="1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Step 5</a:t>
              </a:r>
              <a:endParaRPr lang="zh-CN" altLang="en-US" sz="12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557" name="Text Box 11"/>
            <p:cNvSpPr txBox="1">
              <a:spLocks noChangeArrowheads="1"/>
            </p:cNvSpPr>
            <p:nvPr/>
          </p:nvSpPr>
          <p:spPr bwMode="auto">
            <a:xfrm flipH="1">
              <a:off x="6783366" y="1838536"/>
              <a:ext cx="1638300" cy="18466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eaLnBrk="0" hangingPunct="0"/>
              <a:r>
                <a:rPr lang="en-US" altLang="zh-CN" sz="1200" b="1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Step 6</a:t>
              </a:r>
              <a:endParaRPr lang="zh-CN" altLang="en-US" sz="12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558" name="TextBox 35"/>
            <p:cNvSpPr txBox="1">
              <a:spLocks noChangeArrowheads="1"/>
            </p:cNvSpPr>
            <p:nvPr/>
          </p:nvSpPr>
          <p:spPr bwMode="auto">
            <a:xfrm>
              <a:off x="6711928" y="1981412"/>
              <a:ext cx="1571636" cy="10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官网再度发起活动，持续吸引粉丝眼球</a:t>
              </a:r>
              <a:endParaRPr lang="en-US" sz="14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559" name="TextBox 36"/>
            <p:cNvSpPr txBox="1">
              <a:spLocks noChangeArrowheads="1"/>
            </p:cNvSpPr>
            <p:nvPr/>
          </p:nvSpPr>
          <p:spPr bwMode="auto">
            <a:xfrm>
              <a:off x="6640490" y="3385888"/>
              <a:ext cx="1571636" cy="700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甄选优质内容，在官网开设专区</a:t>
              </a:r>
              <a:endParaRPr lang="en-US" sz="14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560" name="TextBox 37"/>
            <p:cNvSpPr txBox="1">
              <a:spLocks noChangeArrowheads="1"/>
            </p:cNvSpPr>
            <p:nvPr/>
          </p:nvSpPr>
          <p:spPr bwMode="auto">
            <a:xfrm>
              <a:off x="4925978" y="4010251"/>
              <a:ext cx="1571636" cy="10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资源账号原发乐高“人文关怀”主题话题</a:t>
              </a:r>
              <a:endParaRPr lang="en-US" sz="14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561" name="TextBox 39"/>
            <p:cNvSpPr txBox="1">
              <a:spLocks noChangeArrowheads="1"/>
            </p:cNvSpPr>
            <p:nvPr/>
          </p:nvSpPr>
          <p:spPr bwMode="auto">
            <a:xfrm>
              <a:off x="3140028" y="2100004"/>
              <a:ext cx="1643074" cy="700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引导粉丝发微博，晒作品。</a:t>
              </a:r>
              <a:endParaRPr lang="en-US" sz="14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5541" name="TextBox 43"/>
          <p:cNvSpPr txBox="1">
            <a:spLocks noChangeArrowheads="1"/>
          </p:cNvSpPr>
          <p:nvPr/>
        </p:nvSpPr>
        <p:spPr bwMode="auto">
          <a:xfrm>
            <a:off x="214313" y="1916113"/>
            <a:ext cx="2500312" cy="217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最闪耀乐高家庭</a:t>
            </a:r>
            <a:endParaRPr lang="en-US" altLang="zh-CN" b="1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烘托主题贯彻全年</a:t>
            </a:r>
            <a:endParaRPr lang="en-US" altLang="zh-CN" b="1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线上线下结合</a:t>
            </a:r>
            <a:endParaRPr lang="en-US" altLang="zh-CN" b="1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官网承载</a:t>
            </a:r>
            <a:endParaRPr lang="en-US" altLang="zh-CN" b="1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官微传播</a:t>
            </a:r>
            <a:endParaRPr lang="en-US" b="1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2689" y="1344108"/>
            <a:ext cx="5402475" cy="22814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897741" y="1271101"/>
            <a:ext cx="3252416" cy="2354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制作乐高粉丝专用头像，发起乐高换头像活动，进一步渲染乐高双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来袭紧张气氛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总转发：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3415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总评论： 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801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乐高双</a:t>
            </a: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狂欢换头像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1848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0020" y="1374772"/>
            <a:ext cx="5600700" cy="3019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897741" y="1271101"/>
            <a:ext cx="3252416" cy="2354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引导粉丝提前进入乐高天猫旗舰店，选择自己喜欢的乐高商品，并加入购物车，为双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带来实际的销量。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总转发：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1940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总评论： 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345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乐高双</a:t>
            </a: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疯狂购物车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564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乐高双</a:t>
            </a: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疯狂购物车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0020" y="1419222"/>
            <a:ext cx="5695950" cy="2781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945970" y="1632626"/>
            <a:ext cx="3252416" cy="2354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双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当天，发起有奖活动，引导粉丝进入乐高天猫旗舰店购买商品，通过有奖机制，为乐高双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带来实际的销量。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总转发：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1721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总评论： 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161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1668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Box 2"/>
          <p:cNvSpPr>
            <a:spLocks noChangeArrowheads="1"/>
          </p:cNvSpPr>
          <p:nvPr/>
        </p:nvSpPr>
        <p:spPr bwMode="auto">
          <a:xfrm>
            <a:off x="357188" y="71438"/>
            <a:ext cx="2071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传播策略</a:t>
            </a:r>
            <a:endParaRPr lang="en-US" altLang="en-US" b="1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66563" name="Group 4"/>
          <p:cNvGrpSpPr>
            <a:grpSpLocks/>
          </p:cNvGrpSpPr>
          <p:nvPr/>
        </p:nvGrpSpPr>
        <p:grpSpPr bwMode="auto">
          <a:xfrm>
            <a:off x="504825" y="3648075"/>
            <a:ext cx="8496300" cy="393700"/>
            <a:chOff x="398" y="2829"/>
            <a:chExt cx="5443" cy="279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398" y="2829"/>
              <a:ext cx="5443" cy="279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宋体" charset="-122"/>
                <a:cs typeface="Arial" charset="0"/>
              </a:endParaRPr>
            </a:p>
          </p:txBody>
        </p:sp>
        <p:sp>
          <p:nvSpPr>
            <p:cNvPr id="66579" name="Rectangle 6"/>
            <p:cNvSpPr>
              <a:spLocks noChangeArrowheads="1"/>
            </p:cNvSpPr>
            <p:nvPr/>
          </p:nvSpPr>
          <p:spPr bwMode="auto">
            <a:xfrm>
              <a:off x="538" y="2873"/>
              <a:ext cx="5153" cy="20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lang="en-US" altLang="zh-CN"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2013</a:t>
              </a:r>
              <a:r>
                <a:rPr lang="zh-CN" altLang="en-US"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年</a:t>
              </a:r>
              <a:endParaRPr lang="en-US" altLang="zh-CN"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6564" name="Group 7"/>
          <p:cNvGrpSpPr>
            <a:grpSpLocks/>
          </p:cNvGrpSpPr>
          <p:nvPr/>
        </p:nvGrpSpPr>
        <p:grpSpPr bwMode="auto">
          <a:xfrm>
            <a:off x="504825" y="900113"/>
            <a:ext cx="4176713" cy="393700"/>
            <a:chOff x="398" y="893"/>
            <a:chExt cx="2432" cy="279"/>
          </a:xfrm>
        </p:grpSpPr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398" y="893"/>
              <a:ext cx="2432" cy="279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宋体" charset="-122"/>
                <a:cs typeface="Arial" charset="0"/>
              </a:endParaRPr>
            </a:p>
          </p:txBody>
        </p:sp>
        <p:sp>
          <p:nvSpPr>
            <p:cNvPr id="66577" name="Rectangle 9"/>
            <p:cNvSpPr>
              <a:spLocks noChangeArrowheads="1"/>
            </p:cNvSpPr>
            <p:nvPr/>
          </p:nvSpPr>
          <p:spPr bwMode="auto">
            <a:xfrm>
              <a:off x="461" y="937"/>
              <a:ext cx="2302" cy="20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lang="zh-CN" altLang="en-US"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明线</a:t>
              </a:r>
              <a:endParaRPr lang="en-US" altLang="zh-CN"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6565" name="Group 10"/>
          <p:cNvGrpSpPr>
            <a:grpSpLocks/>
          </p:cNvGrpSpPr>
          <p:nvPr/>
        </p:nvGrpSpPr>
        <p:grpSpPr bwMode="auto">
          <a:xfrm>
            <a:off x="4848225" y="900113"/>
            <a:ext cx="4140200" cy="393700"/>
            <a:chOff x="3406" y="893"/>
            <a:chExt cx="2432" cy="279"/>
          </a:xfrm>
        </p:grpSpPr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3406" y="893"/>
              <a:ext cx="2432" cy="279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宋体" charset="-122"/>
                <a:cs typeface="Arial" charset="0"/>
              </a:endParaRPr>
            </a:p>
          </p:txBody>
        </p:sp>
        <p:sp>
          <p:nvSpPr>
            <p:cNvPr id="66575" name="Rectangle 12"/>
            <p:cNvSpPr>
              <a:spLocks noChangeArrowheads="1"/>
            </p:cNvSpPr>
            <p:nvPr/>
          </p:nvSpPr>
          <p:spPr bwMode="auto">
            <a:xfrm>
              <a:off x="3469" y="937"/>
              <a:ext cx="2302" cy="20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lang="zh-CN" altLang="en-US"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暗线</a:t>
              </a:r>
              <a:endParaRPr lang="en-US" altLang="zh-CN"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504825" y="1327150"/>
            <a:ext cx="4176713" cy="16351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宋体" charset="-122"/>
              <a:cs typeface="Arial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848225" y="1327150"/>
            <a:ext cx="4140200" cy="16351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宋体" charset="-122"/>
              <a:cs typeface="Arial" charset="0"/>
            </a:endParaRPr>
          </a:p>
        </p:txBody>
      </p:sp>
      <p:sp>
        <p:nvSpPr>
          <p:cNvPr id="66568" name="Text Box 15"/>
          <p:cNvSpPr txBox="1">
            <a:spLocks noChangeArrowheads="1"/>
          </p:cNvSpPr>
          <p:nvPr/>
        </p:nvSpPr>
        <p:spPr bwMode="auto">
          <a:xfrm>
            <a:off x="615950" y="1455738"/>
            <a:ext cx="3881438" cy="1255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62000" eaLnBrk="0" hangingPunct="0">
              <a:lnSpc>
                <a:spcPct val="150000"/>
              </a:lnSpc>
              <a:spcBef>
                <a:spcPct val="30000"/>
              </a:spcBef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针对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乐高中国 的优质内容，有奖活动，使用大量的资源账号转发。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 defTabSz="762000" eaLnBrk="0" hangingPunct="0">
              <a:lnSpc>
                <a:spcPct val="150000"/>
              </a:lnSpc>
              <a:spcBef>
                <a:spcPct val="30000"/>
              </a:spcBef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概述：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乐高中国官微得到最直接的曝光。但是手段太常规，无法更好吸引眼球，造成主动传播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569" name="Text Box 16"/>
          <p:cNvSpPr txBox="1">
            <a:spLocks noChangeArrowheads="1"/>
          </p:cNvSpPr>
          <p:nvPr/>
        </p:nvSpPr>
        <p:spPr bwMode="auto">
          <a:xfrm>
            <a:off x="4970463" y="1455738"/>
            <a:ext cx="4030662" cy="1533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62000" eaLnBrk="0" hangingPunct="0">
              <a:lnSpc>
                <a:spcPct val="150000"/>
              </a:lnSpc>
              <a:spcBef>
                <a:spcPct val="30000"/>
              </a:spcBef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利用大量的资源账号原发有关“乐高家庭快乐”的内容，并适时的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乐高中国 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 defTabSz="762000" eaLnBrk="0" hangingPunct="0">
              <a:lnSpc>
                <a:spcPct val="150000"/>
              </a:lnSpc>
              <a:spcBef>
                <a:spcPct val="30000"/>
              </a:spcBef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概述：集中力度使用微平台，做有效的传播。策划优质内容，利用资源账号原发能够更容易让粉丝接受，并主动传播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570" name="AutoShape 17"/>
          <p:cNvSpPr>
            <a:spLocks noChangeArrowheads="1"/>
          </p:cNvSpPr>
          <p:nvPr/>
        </p:nvSpPr>
        <p:spPr bwMode="auto">
          <a:xfrm rot="10800000">
            <a:off x="3532188" y="3000375"/>
            <a:ext cx="2468562" cy="73818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en-US" altLang="zh-CN"/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504825" y="4075113"/>
            <a:ext cx="8496300" cy="9921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宋体" charset="-122"/>
              <a:cs typeface="Arial" charset="0"/>
            </a:endParaRPr>
          </a:p>
        </p:txBody>
      </p:sp>
      <p:sp>
        <p:nvSpPr>
          <p:cNvPr id="66572" name="Text Box 19"/>
          <p:cNvSpPr txBox="1">
            <a:spLocks noChangeArrowheads="1"/>
          </p:cNvSpPr>
          <p:nvPr/>
        </p:nvSpPr>
        <p:spPr bwMode="auto">
          <a:xfrm>
            <a:off x="615950" y="4071938"/>
            <a:ext cx="8313738" cy="369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62000" eaLnBrk="0" hangingPunct="0">
              <a:lnSpc>
                <a:spcPct val="150000"/>
              </a:lnSpc>
              <a:spcBef>
                <a:spcPct val="30000"/>
              </a:spcBef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明线暗线结合，将传播渠道不局限于乐高中国官微本身，在全微博中营造乐高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2013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年“乐高快乐家庭”主题，树立品牌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573" name="TextBox 19"/>
          <p:cNvSpPr txBox="1">
            <a:spLocks noChangeArrowheads="1"/>
          </p:cNvSpPr>
          <p:nvPr/>
        </p:nvSpPr>
        <p:spPr bwMode="auto">
          <a:xfrm>
            <a:off x="1000125" y="4714875"/>
            <a:ext cx="76438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热门        情感        创意        游戏        亲子        家居        动漫</a:t>
            </a:r>
            <a:endParaRPr lang="en-US" b="1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Box 2"/>
          <p:cNvSpPr>
            <a:spLocks noChangeArrowheads="1"/>
          </p:cNvSpPr>
          <p:nvPr/>
        </p:nvSpPr>
        <p:spPr bwMode="auto">
          <a:xfrm>
            <a:off x="357188" y="71438"/>
            <a:ext cx="2071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微任务</a:t>
            </a:r>
            <a:endParaRPr lang="en-US" altLang="en-US" b="1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6758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2938"/>
            <a:ext cx="4071938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8" name="矩形 3"/>
          <p:cNvSpPr>
            <a:spLocks noChangeArrowheads="1"/>
          </p:cNvSpPr>
          <p:nvPr/>
        </p:nvSpPr>
        <p:spPr bwMode="auto">
          <a:xfrm>
            <a:off x="4429125" y="785813"/>
            <a:ext cx="3236913" cy="104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>
                <a:latin typeface="Bodoni MT Black" pitchFamily="18" charset="0"/>
                <a:ea typeface="微软雅黑" pitchFamily="34" charset="-122"/>
              </a:rPr>
              <a:t>账号发布与管理系统</a:t>
            </a:r>
            <a:endParaRPr lang="en-US" altLang="zh-CN" sz="2000" b="1">
              <a:latin typeface="Bodoni MT Black" pitchFamily="18" charset="0"/>
              <a:ea typeface="微软雅黑" pitchFamily="34" charset="-122"/>
            </a:endParaRPr>
          </a:p>
          <a:p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与皮皮时光机等外界定时应用不同</a:t>
            </a:r>
            <a:endParaRPr lang="en-US" altLang="zh-CN" sz="140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让客户的企业信息与内容信息得到保密</a:t>
            </a:r>
            <a:endParaRPr lang="en-US" altLang="zh-CN" sz="140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保证了企业官方微博的安全性</a:t>
            </a:r>
          </a:p>
        </p:txBody>
      </p:sp>
      <p:pic>
        <p:nvPicPr>
          <p:cNvPr id="6758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000250"/>
            <a:ext cx="3778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90" name="矩形 5"/>
          <p:cNvSpPr>
            <a:spLocks noChangeArrowheads="1"/>
          </p:cNvSpPr>
          <p:nvPr/>
        </p:nvSpPr>
        <p:spPr bwMode="auto">
          <a:xfrm>
            <a:off x="3786188" y="2857500"/>
            <a:ext cx="4808537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新浪唯一的有偿商业信息平台，</a:t>
            </a: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 2012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新浪微博商业化最重要举措</a:t>
            </a:r>
            <a:endParaRPr lang="en-US" altLang="zh-CN" sz="2400" b="1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为客户选择最匹配的资源账号（内容方向</a:t>
            </a:r>
            <a:r>
              <a:rPr lang="en-US" altLang="zh-CN" sz="160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互动值</a:t>
            </a:r>
            <a:r>
              <a:rPr lang="en-US" altLang="zh-CN" sz="160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活粉数</a:t>
            </a:r>
            <a:r>
              <a:rPr lang="en-US" altLang="zh-CN" sz="160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曝光量）进行最精准的资源账号投放，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Box 1"/>
          <p:cNvSpPr>
            <a:spLocks noChangeArrowheads="1"/>
          </p:cNvSpPr>
          <p:nvPr/>
        </p:nvSpPr>
        <p:spPr bwMode="auto">
          <a:xfrm>
            <a:off x="3857625" y="428625"/>
            <a:ext cx="5000625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8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目录</a:t>
            </a:r>
            <a:endParaRPr lang="en-US"/>
          </a:p>
        </p:txBody>
      </p:sp>
      <p:sp>
        <p:nvSpPr>
          <p:cNvPr id="68611" name="矩形 3"/>
          <p:cNvSpPr>
            <a:spLocks noChangeArrowheads="1"/>
          </p:cNvSpPr>
          <p:nvPr/>
        </p:nvSpPr>
        <p:spPr bwMode="auto">
          <a:xfrm>
            <a:off x="3929063" y="1285875"/>
            <a:ext cx="4786312" cy="142875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68612" name="TextBox 2"/>
          <p:cNvSpPr>
            <a:spLocks noChangeArrowheads="1"/>
          </p:cNvSpPr>
          <p:nvPr/>
        </p:nvSpPr>
        <p:spPr bwMode="auto">
          <a:xfrm>
            <a:off x="3857625" y="1436688"/>
            <a:ext cx="142875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400" b="1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运营思路</a:t>
            </a:r>
            <a:endParaRPr lang="en-US" altLang="zh-CN" sz="1400" b="1">
              <a:solidFill>
                <a:srgbClr val="7F7F7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Calibri" pitchFamily="34" charset="0"/>
              <a:buAutoNum type="arabicPeriod"/>
            </a:pPr>
            <a:r>
              <a:rPr lang="zh-CN" altLang="en-US" sz="1000" b="1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运营思路</a:t>
            </a:r>
            <a:endParaRPr lang="en-US" altLang="zh-CN" sz="1000" b="1">
              <a:solidFill>
                <a:srgbClr val="7F7F7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Calibri" pitchFamily="34" charset="0"/>
              <a:buAutoNum type="arabicPeriod"/>
            </a:pPr>
            <a:r>
              <a:rPr lang="zh-CN" altLang="en-US" sz="1000" b="1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运营目标</a:t>
            </a:r>
            <a:endParaRPr lang="en-US" altLang="zh-CN" sz="1000" b="1">
              <a:solidFill>
                <a:srgbClr val="7F7F7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Calibri" pitchFamily="34" charset="0"/>
              <a:buAutoNum type="arabicPeriod"/>
            </a:pPr>
            <a:r>
              <a:rPr lang="zh-CN" altLang="en-US" sz="1000" b="1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预期目标</a:t>
            </a:r>
          </a:p>
        </p:txBody>
      </p:sp>
      <p:sp>
        <p:nvSpPr>
          <p:cNvPr id="68613" name="TextBox 4"/>
          <p:cNvSpPr>
            <a:spLocks noChangeArrowheads="1"/>
          </p:cNvSpPr>
          <p:nvPr/>
        </p:nvSpPr>
        <p:spPr bwMode="auto">
          <a:xfrm>
            <a:off x="5572125" y="1436688"/>
            <a:ext cx="1571625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400" b="1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运营策略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000" b="1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核心策略</a:t>
            </a:r>
            <a:endParaRPr lang="en-US" altLang="zh-CN" sz="1000" b="1">
              <a:solidFill>
                <a:srgbClr val="7F7F7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000" b="1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乐高</a:t>
            </a:r>
            <a:r>
              <a:rPr lang="en-US" altLang="zh-CN" sz="1000" b="1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pinterset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000" b="1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最闪耀乐高家庭</a:t>
            </a:r>
            <a:endParaRPr lang="en-US" altLang="zh-CN" sz="1000" b="1">
              <a:solidFill>
                <a:srgbClr val="7F7F7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000" b="1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传播策略</a:t>
            </a:r>
          </a:p>
          <a:p>
            <a:pPr marL="342900" indent="-342900">
              <a:lnSpc>
                <a:spcPct val="150000"/>
              </a:lnSpc>
            </a:pPr>
            <a:endParaRPr lang="en-US" altLang="en-US" sz="1000" b="1">
              <a:solidFill>
                <a:srgbClr val="7F7F7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8614" name="TextBox 4"/>
          <p:cNvSpPr>
            <a:spLocks noChangeArrowheads="1"/>
          </p:cNvSpPr>
          <p:nvPr/>
        </p:nvSpPr>
        <p:spPr bwMode="auto">
          <a:xfrm>
            <a:off x="7286625" y="1428750"/>
            <a:ext cx="1571625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4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运营规划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0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全度规划</a:t>
            </a:r>
            <a:endParaRPr lang="en-US" altLang="zh-CN" sz="1000" b="1">
              <a:solidFill>
                <a:srgbClr val="00206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0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月度活动</a:t>
            </a:r>
            <a:endParaRPr lang="en-US" altLang="zh-CN" sz="1000" b="1">
              <a:solidFill>
                <a:srgbClr val="00206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0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大型活动</a:t>
            </a:r>
            <a:endParaRPr lang="en-US" altLang="en-US" sz="1000" b="1">
              <a:solidFill>
                <a:srgbClr val="00206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85888" y="1254125"/>
            <a:ext cx="431800" cy="301625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69635" name="TextBox 3"/>
          <p:cNvSpPr txBox="1">
            <a:spLocks noChangeArrowheads="1"/>
          </p:cNvSpPr>
          <p:nvPr/>
        </p:nvSpPr>
        <p:spPr bwMode="auto">
          <a:xfrm>
            <a:off x="1385888" y="1254125"/>
            <a:ext cx="4794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Feb</a:t>
            </a:r>
            <a:endParaRPr lang="zh-CN" altLang="en-US" sz="10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81050" y="1254125"/>
            <a:ext cx="431800" cy="301625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69637" name="TextBox 5"/>
          <p:cNvSpPr txBox="1">
            <a:spLocks noChangeArrowheads="1"/>
          </p:cNvSpPr>
          <p:nvPr/>
        </p:nvSpPr>
        <p:spPr bwMode="auto">
          <a:xfrm>
            <a:off x="781050" y="1254125"/>
            <a:ext cx="4794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Jan</a:t>
            </a:r>
            <a:endParaRPr lang="zh-CN" altLang="en-US" sz="10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49463" y="1254125"/>
            <a:ext cx="431800" cy="301625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69639" name="TextBox 7"/>
          <p:cNvSpPr txBox="1">
            <a:spLocks noChangeArrowheads="1"/>
          </p:cNvSpPr>
          <p:nvPr/>
        </p:nvSpPr>
        <p:spPr bwMode="auto">
          <a:xfrm>
            <a:off x="2049463" y="1254125"/>
            <a:ext cx="4794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Mar</a:t>
            </a:r>
            <a:endParaRPr lang="zh-CN" altLang="en-US" sz="10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51125" y="1254125"/>
            <a:ext cx="431800" cy="301625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69641" name="TextBox 9"/>
          <p:cNvSpPr txBox="1">
            <a:spLocks noChangeArrowheads="1"/>
          </p:cNvSpPr>
          <p:nvPr/>
        </p:nvSpPr>
        <p:spPr bwMode="auto">
          <a:xfrm>
            <a:off x="2651125" y="1254125"/>
            <a:ext cx="4794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Apr</a:t>
            </a:r>
            <a:endParaRPr lang="zh-CN" altLang="en-US" sz="10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55963" y="1254125"/>
            <a:ext cx="431800" cy="301625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69643" name="TextBox 11"/>
          <p:cNvSpPr txBox="1">
            <a:spLocks noChangeArrowheads="1"/>
          </p:cNvSpPr>
          <p:nvPr/>
        </p:nvSpPr>
        <p:spPr bwMode="auto">
          <a:xfrm>
            <a:off x="3255963" y="1254125"/>
            <a:ext cx="48101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May</a:t>
            </a:r>
            <a:endParaRPr lang="zh-CN" altLang="en-US" sz="10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57625" y="1255713"/>
            <a:ext cx="430213" cy="301625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69645" name="TextBox 13"/>
          <p:cNvSpPr txBox="1">
            <a:spLocks noChangeArrowheads="1"/>
          </p:cNvSpPr>
          <p:nvPr/>
        </p:nvSpPr>
        <p:spPr bwMode="auto">
          <a:xfrm>
            <a:off x="3857625" y="1254125"/>
            <a:ext cx="4794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Jun</a:t>
            </a:r>
          </a:p>
        </p:txBody>
      </p:sp>
      <p:sp>
        <p:nvSpPr>
          <p:cNvPr id="15" name="矩形 14"/>
          <p:cNvSpPr/>
          <p:nvPr/>
        </p:nvSpPr>
        <p:spPr>
          <a:xfrm>
            <a:off x="4457700" y="1254125"/>
            <a:ext cx="431800" cy="301625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69647" name="TextBox 15"/>
          <p:cNvSpPr txBox="1">
            <a:spLocks noChangeArrowheads="1"/>
          </p:cNvSpPr>
          <p:nvPr/>
        </p:nvSpPr>
        <p:spPr bwMode="auto">
          <a:xfrm>
            <a:off x="4457700" y="1254125"/>
            <a:ext cx="4794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July</a:t>
            </a:r>
          </a:p>
        </p:txBody>
      </p:sp>
      <p:sp>
        <p:nvSpPr>
          <p:cNvPr id="17" name="矩形 16"/>
          <p:cNvSpPr/>
          <p:nvPr/>
        </p:nvSpPr>
        <p:spPr>
          <a:xfrm>
            <a:off x="5062538" y="1254125"/>
            <a:ext cx="431800" cy="301625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69649" name="TextBox 17"/>
          <p:cNvSpPr txBox="1">
            <a:spLocks noChangeArrowheads="1"/>
          </p:cNvSpPr>
          <p:nvPr/>
        </p:nvSpPr>
        <p:spPr bwMode="auto">
          <a:xfrm>
            <a:off x="5062538" y="1254125"/>
            <a:ext cx="4794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Aug</a:t>
            </a:r>
          </a:p>
        </p:txBody>
      </p:sp>
      <p:sp>
        <p:nvSpPr>
          <p:cNvPr id="19" name="矩形 18"/>
          <p:cNvSpPr/>
          <p:nvPr/>
        </p:nvSpPr>
        <p:spPr>
          <a:xfrm>
            <a:off x="5664200" y="1246188"/>
            <a:ext cx="431800" cy="300037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69651" name="TextBox 19"/>
          <p:cNvSpPr txBox="1">
            <a:spLocks noChangeArrowheads="1"/>
          </p:cNvSpPr>
          <p:nvPr/>
        </p:nvSpPr>
        <p:spPr bwMode="auto">
          <a:xfrm>
            <a:off x="5664200" y="1254125"/>
            <a:ext cx="481013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Sep</a:t>
            </a:r>
          </a:p>
        </p:txBody>
      </p:sp>
      <p:sp>
        <p:nvSpPr>
          <p:cNvPr id="21" name="矩形 20"/>
          <p:cNvSpPr/>
          <p:nvPr/>
        </p:nvSpPr>
        <p:spPr>
          <a:xfrm>
            <a:off x="6267450" y="1246188"/>
            <a:ext cx="431800" cy="300037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69653" name="TextBox 21"/>
          <p:cNvSpPr txBox="1">
            <a:spLocks noChangeArrowheads="1"/>
          </p:cNvSpPr>
          <p:nvPr/>
        </p:nvSpPr>
        <p:spPr bwMode="auto">
          <a:xfrm>
            <a:off x="6267450" y="1254125"/>
            <a:ext cx="4794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Oct</a:t>
            </a:r>
          </a:p>
        </p:txBody>
      </p:sp>
      <p:sp>
        <p:nvSpPr>
          <p:cNvPr id="23" name="矩形 22"/>
          <p:cNvSpPr/>
          <p:nvPr/>
        </p:nvSpPr>
        <p:spPr>
          <a:xfrm>
            <a:off x="6870700" y="1246188"/>
            <a:ext cx="431800" cy="300037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69655" name="TextBox 23"/>
          <p:cNvSpPr txBox="1">
            <a:spLocks noChangeArrowheads="1"/>
          </p:cNvSpPr>
          <p:nvPr/>
        </p:nvSpPr>
        <p:spPr bwMode="auto">
          <a:xfrm>
            <a:off x="6870700" y="1254125"/>
            <a:ext cx="4794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Nov</a:t>
            </a:r>
          </a:p>
        </p:txBody>
      </p:sp>
      <p:sp>
        <p:nvSpPr>
          <p:cNvPr id="25" name="矩形 24"/>
          <p:cNvSpPr/>
          <p:nvPr/>
        </p:nvSpPr>
        <p:spPr>
          <a:xfrm>
            <a:off x="7470775" y="1246188"/>
            <a:ext cx="431800" cy="300037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lnSpc>
                <a:spcPct val="150000"/>
              </a:lnSpc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69657" name="TextBox 25"/>
          <p:cNvSpPr txBox="1">
            <a:spLocks noChangeArrowheads="1"/>
          </p:cNvSpPr>
          <p:nvPr/>
        </p:nvSpPr>
        <p:spPr bwMode="auto">
          <a:xfrm>
            <a:off x="7470775" y="1254125"/>
            <a:ext cx="4794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Dec</a:t>
            </a:r>
          </a:p>
        </p:txBody>
      </p:sp>
      <p:sp>
        <p:nvSpPr>
          <p:cNvPr id="66586" name="Rectangle 5"/>
          <p:cNvSpPr>
            <a:spLocks noChangeArrowheads="1"/>
          </p:cNvSpPr>
          <p:nvPr/>
        </p:nvSpPr>
        <p:spPr bwMode="gray">
          <a:xfrm>
            <a:off x="781050" y="642938"/>
            <a:ext cx="7472363" cy="482600"/>
          </a:xfrm>
          <a:prstGeom prst="triangle">
            <a:avLst>
              <a:gd name="adj" fmla="val 50000"/>
            </a:avLst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以“粉丝关怀”为全年运营目标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66587" name="Rectangle 5"/>
          <p:cNvSpPr>
            <a:spLocks noChangeArrowheads="1"/>
          </p:cNvSpPr>
          <p:nvPr/>
        </p:nvSpPr>
        <p:spPr bwMode="gray">
          <a:xfrm>
            <a:off x="781050" y="1495425"/>
            <a:ext cx="7472363" cy="361950"/>
          </a:xfrm>
          <a:prstGeom prst="rightArrow">
            <a:avLst>
              <a:gd name="adj1" fmla="val 50000"/>
              <a:gd name="adj2" fmla="val 49987"/>
            </a:avLst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17563" y="1801813"/>
            <a:ext cx="346075" cy="7334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eaVert">
            <a:spAutoFit/>
          </a:bodyPr>
          <a:lstStyle/>
          <a:p>
            <a:pPr algn="ctr">
              <a:defRPr/>
            </a:pPr>
            <a:r>
              <a:rPr lang="zh-CN" altLang="en-US" sz="1050" b="1" dirty="0">
                <a:latin typeface="微软雅黑" pitchFamily="34" charset="-122"/>
                <a:ea typeface="微软雅黑" pitchFamily="34" charset="-122"/>
              </a:rPr>
              <a:t>新春</a:t>
            </a:r>
            <a:r>
              <a:rPr lang="en-US" altLang="zh-CN" sz="1050" b="1" dirty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050" b="1" dirty="0">
                <a:latin typeface="微软雅黑" pitchFamily="34" charset="-122"/>
                <a:ea typeface="微软雅黑" pitchFamily="34" charset="-122"/>
              </a:rPr>
              <a:t>关怀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66850" y="1801813"/>
            <a:ext cx="338138" cy="7334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eaVert">
            <a:spAutoFit/>
          </a:bodyPr>
          <a:lstStyle/>
          <a:p>
            <a:pPr algn="ctr">
              <a:defRPr/>
            </a:pPr>
            <a:r>
              <a:rPr lang="zh-CN" altLang="en-US" sz="1000" b="1" dirty="0">
                <a:latin typeface="微软雅黑" pitchFamily="34" charset="-122"/>
                <a:ea typeface="微软雅黑" pitchFamily="34" charset="-122"/>
              </a:rPr>
              <a:t>自然</a:t>
            </a:r>
            <a:r>
              <a:rPr lang="en-US" altLang="zh-CN" sz="1000" b="1" dirty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000" b="1" dirty="0">
                <a:latin typeface="微软雅黑" pitchFamily="34" charset="-122"/>
                <a:ea typeface="微软雅黑" pitchFamily="34" charset="-122"/>
              </a:rPr>
              <a:t>关怀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106613" y="1801813"/>
            <a:ext cx="338137" cy="7334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eaVert">
            <a:spAutoFit/>
          </a:bodyPr>
          <a:lstStyle/>
          <a:p>
            <a:pPr algn="ctr">
              <a:defRPr/>
            </a:pPr>
            <a:r>
              <a:rPr lang="zh-CN" altLang="en-US" sz="1000" b="1" dirty="0">
                <a:latin typeface="微软雅黑" pitchFamily="34" charset="-122"/>
                <a:ea typeface="微软雅黑" pitchFamily="34" charset="-122"/>
              </a:rPr>
              <a:t>梦    想</a:t>
            </a:r>
            <a:r>
              <a:rPr lang="en-US" altLang="zh-CN" sz="1000" b="1" dirty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000" b="1" dirty="0">
                <a:latin typeface="微软雅黑" pitchFamily="34" charset="-122"/>
                <a:ea typeface="微软雅黑" pitchFamily="34" charset="-122"/>
              </a:rPr>
              <a:t>关怀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09863" y="1801813"/>
            <a:ext cx="338137" cy="7334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eaVert">
            <a:spAutoFit/>
          </a:bodyPr>
          <a:lstStyle/>
          <a:p>
            <a:pPr algn="ctr">
              <a:defRPr/>
            </a:pPr>
            <a:r>
              <a:rPr lang="zh-CN" altLang="en-US" sz="1000" b="1" dirty="0">
                <a:latin typeface="微软雅黑" pitchFamily="34" charset="-122"/>
                <a:ea typeface="微软雅黑" pitchFamily="34" charset="-122"/>
              </a:rPr>
              <a:t>健康</a:t>
            </a:r>
            <a:r>
              <a:rPr lang="en-US" altLang="zh-CN" sz="1000" b="1" dirty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000" b="1" dirty="0">
                <a:latin typeface="微软雅黑" pitchFamily="34" charset="-122"/>
                <a:ea typeface="微软雅黑" pitchFamily="34" charset="-122"/>
              </a:rPr>
              <a:t>关怀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35338" y="1801813"/>
            <a:ext cx="338137" cy="7334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eaVert">
            <a:spAutoFit/>
          </a:bodyPr>
          <a:lstStyle/>
          <a:p>
            <a:pPr algn="ctr">
              <a:defRPr/>
            </a:pPr>
            <a:r>
              <a:rPr lang="zh-CN" altLang="en-US" sz="1000" b="1" dirty="0">
                <a:latin typeface="微软雅黑" pitchFamily="34" charset="-122"/>
                <a:ea typeface="微软雅黑" pitchFamily="34" charset="-122"/>
              </a:rPr>
              <a:t>母爱</a:t>
            </a:r>
            <a:r>
              <a:rPr lang="en-US" altLang="zh-CN" sz="1000" b="1" dirty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000" b="1" dirty="0">
                <a:latin typeface="微软雅黑" pitchFamily="34" charset="-122"/>
                <a:ea typeface="微软雅黑" pitchFamily="34" charset="-122"/>
              </a:rPr>
              <a:t>关怀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14775" y="1801813"/>
            <a:ext cx="338138" cy="7334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eaVert">
            <a:spAutoFit/>
          </a:bodyPr>
          <a:lstStyle/>
          <a:p>
            <a:pPr algn="ctr">
              <a:defRPr/>
            </a:pPr>
            <a:r>
              <a:rPr lang="zh-CN" altLang="en-US" sz="1000" b="1" dirty="0">
                <a:latin typeface="微软雅黑" pitchFamily="34" charset="-122"/>
                <a:ea typeface="微软雅黑" pitchFamily="34" charset="-122"/>
              </a:rPr>
              <a:t>亲子</a:t>
            </a:r>
            <a:r>
              <a:rPr lang="en-US" altLang="zh-CN" sz="1000" b="1" dirty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000" b="1" dirty="0">
                <a:latin typeface="微软雅黑" pitchFamily="34" charset="-122"/>
                <a:ea typeface="微软雅黑" pitchFamily="34" charset="-122"/>
              </a:rPr>
              <a:t>关怀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06913" y="1801813"/>
            <a:ext cx="346075" cy="7334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eaVert">
            <a:spAutoFit/>
          </a:bodyPr>
          <a:lstStyle/>
          <a:p>
            <a:pPr algn="ctr">
              <a:defRPr/>
            </a:pPr>
            <a:r>
              <a:rPr lang="zh-CN" altLang="en-US" sz="1050" b="1" dirty="0">
                <a:latin typeface="微软雅黑" pitchFamily="34" charset="-122"/>
                <a:ea typeface="微软雅黑" pitchFamily="34" charset="-122"/>
              </a:rPr>
              <a:t>暑期</a:t>
            </a:r>
            <a:r>
              <a:rPr lang="en-US" altLang="zh-CN" sz="1050" b="1" dirty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050" b="1" dirty="0">
                <a:latin typeface="微软雅黑" pitchFamily="34" charset="-122"/>
                <a:ea typeface="微软雅黑" pitchFamily="34" charset="-122"/>
              </a:rPr>
              <a:t>关怀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19688" y="1801813"/>
            <a:ext cx="338137" cy="7334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eaVert">
            <a:spAutoFit/>
          </a:bodyPr>
          <a:lstStyle/>
          <a:p>
            <a:pPr algn="ctr">
              <a:defRPr/>
            </a:pPr>
            <a:r>
              <a:rPr lang="zh-CN" altLang="en-US" sz="1000" b="1" dirty="0">
                <a:latin typeface="微软雅黑" pitchFamily="34" charset="-122"/>
                <a:ea typeface="微软雅黑" pitchFamily="34" charset="-122"/>
              </a:rPr>
              <a:t>爱情</a:t>
            </a:r>
            <a:r>
              <a:rPr lang="en-US" altLang="zh-CN" sz="1000" b="1" dirty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000" b="1" dirty="0">
                <a:latin typeface="微软雅黑" pitchFamily="34" charset="-122"/>
                <a:ea typeface="微软雅黑" pitchFamily="34" charset="-122"/>
              </a:rPr>
              <a:t>关怀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26188" y="1801813"/>
            <a:ext cx="338137" cy="7334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eaVert">
            <a:spAutoFit/>
          </a:bodyPr>
          <a:lstStyle/>
          <a:p>
            <a:pPr algn="ctr">
              <a:defRPr/>
            </a:pPr>
            <a:r>
              <a:rPr lang="zh-CN" altLang="en-US" sz="1000" b="1" dirty="0">
                <a:latin typeface="微软雅黑" pitchFamily="34" charset="-122"/>
                <a:ea typeface="微软雅黑" pitchFamily="34" charset="-122"/>
              </a:rPr>
              <a:t>自我</a:t>
            </a:r>
            <a:r>
              <a:rPr lang="en-US" altLang="zh-CN" sz="1000" b="1" dirty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000" b="1" dirty="0">
                <a:latin typeface="微软雅黑" pitchFamily="34" charset="-122"/>
                <a:ea typeface="微软雅黑" pitchFamily="34" charset="-122"/>
              </a:rPr>
              <a:t>关怀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950075" y="1801813"/>
            <a:ext cx="338138" cy="7334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eaVert">
            <a:spAutoFit/>
          </a:bodyPr>
          <a:lstStyle/>
          <a:p>
            <a:pPr algn="ctr">
              <a:defRPr/>
            </a:pPr>
            <a:r>
              <a:rPr lang="zh-CN" altLang="en-US" sz="1000" b="1" dirty="0">
                <a:latin typeface="微软雅黑" pitchFamily="34" charset="-122"/>
                <a:ea typeface="微软雅黑" pitchFamily="34" charset="-122"/>
              </a:rPr>
              <a:t>友情</a:t>
            </a:r>
            <a:r>
              <a:rPr lang="en-US" altLang="zh-CN" sz="1000" b="1" dirty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000" b="1" dirty="0">
                <a:latin typeface="微软雅黑" pitchFamily="34" charset="-122"/>
                <a:ea typeface="微软雅黑" pitchFamily="34" charset="-122"/>
              </a:rPr>
              <a:t>关怀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527925" y="1801813"/>
            <a:ext cx="338138" cy="7334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eaVert">
            <a:spAutoFit/>
          </a:bodyPr>
          <a:lstStyle/>
          <a:p>
            <a:pPr algn="ctr">
              <a:defRPr/>
            </a:pPr>
            <a:r>
              <a:rPr lang="zh-CN" altLang="en-US" sz="1000" b="1" dirty="0">
                <a:latin typeface="微软雅黑" pitchFamily="34" charset="-122"/>
                <a:ea typeface="微软雅黑" pitchFamily="34" charset="-122"/>
              </a:rPr>
              <a:t>年终</a:t>
            </a:r>
            <a:r>
              <a:rPr lang="en-US" altLang="zh-CN" sz="1000" b="1" dirty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000" b="1" dirty="0">
                <a:latin typeface="微软雅黑" pitchFamily="34" charset="-122"/>
                <a:ea typeface="微软雅黑" pitchFamily="34" charset="-122"/>
              </a:rPr>
              <a:t>关怀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841375" y="1781175"/>
            <a:ext cx="7291388" cy="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50888" y="3152775"/>
            <a:ext cx="677862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春节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95313" y="2843213"/>
            <a:ext cx="1717675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春晚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8988" y="2533650"/>
            <a:ext cx="12350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离乡背井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79488" y="2843213"/>
            <a:ext cx="858837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工作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74688" y="2778125"/>
            <a:ext cx="473075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蛇年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35050" y="2843213"/>
            <a:ext cx="1717675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情人节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330450" y="3065463"/>
            <a:ext cx="950913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植树节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571750" y="2714625"/>
            <a:ext cx="950913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末日后第一个春天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85875" y="3344863"/>
            <a:ext cx="950913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春分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25538" y="3086100"/>
            <a:ext cx="950912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妇女节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789113" y="2579688"/>
            <a:ext cx="950912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衣服换季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28788" y="3084513"/>
            <a:ext cx="950912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龙抬头</a:t>
            </a:r>
          </a:p>
        </p:txBody>
      </p:sp>
      <p:sp>
        <p:nvSpPr>
          <p:cNvPr id="69684" name="TextBox 53"/>
          <p:cNvSpPr txBox="1">
            <a:spLocks noChangeArrowheads="1"/>
          </p:cNvSpPr>
          <p:nvPr/>
        </p:nvSpPr>
        <p:spPr bwMode="auto">
          <a:xfrm>
            <a:off x="2284413" y="3286125"/>
            <a:ext cx="858837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6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愚人节</a:t>
            </a:r>
          </a:p>
        </p:txBody>
      </p:sp>
      <p:sp>
        <p:nvSpPr>
          <p:cNvPr id="69685" name="TextBox 54"/>
          <p:cNvSpPr txBox="1">
            <a:spLocks noChangeArrowheads="1"/>
          </p:cNvSpPr>
          <p:nvPr/>
        </p:nvSpPr>
        <p:spPr bwMode="auto">
          <a:xfrm>
            <a:off x="3113088" y="2789238"/>
            <a:ext cx="85883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6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谷雨</a:t>
            </a:r>
          </a:p>
        </p:txBody>
      </p:sp>
      <p:sp>
        <p:nvSpPr>
          <p:cNvPr id="66614" name="TextBox 55"/>
          <p:cNvSpPr txBox="1">
            <a:spLocks noChangeArrowheads="1"/>
          </p:cNvSpPr>
          <p:nvPr/>
        </p:nvSpPr>
        <p:spPr bwMode="auto">
          <a:xfrm>
            <a:off x="3054350" y="2533650"/>
            <a:ext cx="858838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105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清明节</a:t>
            </a:r>
          </a:p>
        </p:txBody>
      </p:sp>
      <p:sp>
        <p:nvSpPr>
          <p:cNvPr id="69687" name="TextBox 56"/>
          <p:cNvSpPr txBox="1">
            <a:spLocks noChangeArrowheads="1"/>
          </p:cNvSpPr>
          <p:nvPr/>
        </p:nvSpPr>
        <p:spPr bwMode="auto">
          <a:xfrm>
            <a:off x="3076575" y="3201988"/>
            <a:ext cx="9318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母亲节</a:t>
            </a:r>
          </a:p>
        </p:txBody>
      </p:sp>
      <p:sp>
        <p:nvSpPr>
          <p:cNvPr id="69688" name="TextBox 57"/>
          <p:cNvSpPr txBox="1">
            <a:spLocks noChangeArrowheads="1"/>
          </p:cNvSpPr>
          <p:nvPr/>
        </p:nvSpPr>
        <p:spPr bwMode="auto">
          <a:xfrm>
            <a:off x="3781425" y="3214688"/>
            <a:ext cx="10763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2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五一小长假</a:t>
            </a:r>
          </a:p>
        </p:txBody>
      </p:sp>
      <p:sp>
        <p:nvSpPr>
          <p:cNvPr id="69689" name="TextBox 58"/>
          <p:cNvSpPr txBox="1">
            <a:spLocks noChangeArrowheads="1"/>
          </p:cNvSpPr>
          <p:nvPr/>
        </p:nvSpPr>
        <p:spPr bwMode="auto">
          <a:xfrm>
            <a:off x="3781425" y="2527300"/>
            <a:ext cx="9302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1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立夏</a:t>
            </a:r>
          </a:p>
        </p:txBody>
      </p:sp>
      <p:sp>
        <p:nvSpPr>
          <p:cNvPr id="69690" name="TextBox 59"/>
          <p:cNvSpPr txBox="1">
            <a:spLocks noChangeArrowheads="1"/>
          </p:cNvSpPr>
          <p:nvPr/>
        </p:nvSpPr>
        <p:spPr bwMode="auto">
          <a:xfrm>
            <a:off x="3960813" y="2730500"/>
            <a:ext cx="8191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4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儿童节</a:t>
            </a:r>
          </a:p>
        </p:txBody>
      </p:sp>
      <p:sp>
        <p:nvSpPr>
          <p:cNvPr id="66619" name="TextBox 60"/>
          <p:cNvSpPr txBox="1">
            <a:spLocks noChangeArrowheads="1"/>
          </p:cNvSpPr>
          <p:nvPr/>
        </p:nvSpPr>
        <p:spPr bwMode="auto">
          <a:xfrm>
            <a:off x="4248150" y="3062288"/>
            <a:ext cx="820738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105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端午</a:t>
            </a:r>
          </a:p>
        </p:txBody>
      </p:sp>
      <p:sp>
        <p:nvSpPr>
          <p:cNvPr id="69692" name="TextBox 61"/>
          <p:cNvSpPr txBox="1">
            <a:spLocks noChangeArrowheads="1"/>
          </p:cNvSpPr>
          <p:nvPr/>
        </p:nvSpPr>
        <p:spPr bwMode="auto">
          <a:xfrm>
            <a:off x="4421188" y="2527300"/>
            <a:ext cx="820737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0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夏至</a:t>
            </a:r>
          </a:p>
        </p:txBody>
      </p:sp>
      <p:sp>
        <p:nvSpPr>
          <p:cNvPr id="69693" name="TextBox 62"/>
          <p:cNvSpPr txBox="1">
            <a:spLocks noChangeArrowheads="1"/>
          </p:cNvSpPr>
          <p:nvPr/>
        </p:nvSpPr>
        <p:spPr bwMode="auto">
          <a:xfrm>
            <a:off x="3995738" y="3500438"/>
            <a:ext cx="8191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2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大龄儿童</a:t>
            </a:r>
          </a:p>
        </p:txBody>
      </p:sp>
      <p:sp>
        <p:nvSpPr>
          <p:cNvPr id="69694" name="TextBox 63"/>
          <p:cNvSpPr txBox="1">
            <a:spLocks noChangeArrowheads="1"/>
          </p:cNvSpPr>
          <p:nvPr/>
        </p:nvSpPr>
        <p:spPr bwMode="auto">
          <a:xfrm>
            <a:off x="4783138" y="3219450"/>
            <a:ext cx="7858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4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大小暑</a:t>
            </a:r>
          </a:p>
        </p:txBody>
      </p:sp>
      <p:sp>
        <p:nvSpPr>
          <p:cNvPr id="66623" name="TextBox 64"/>
          <p:cNvSpPr txBox="1">
            <a:spLocks noChangeArrowheads="1"/>
          </p:cNvSpPr>
          <p:nvPr/>
        </p:nvSpPr>
        <p:spPr bwMode="auto">
          <a:xfrm>
            <a:off x="4986338" y="3016250"/>
            <a:ext cx="785812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105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暑假</a:t>
            </a:r>
          </a:p>
        </p:txBody>
      </p:sp>
      <p:sp>
        <p:nvSpPr>
          <p:cNvPr id="69696" name="TextBox 65"/>
          <p:cNvSpPr txBox="1">
            <a:spLocks noChangeArrowheads="1"/>
          </p:cNvSpPr>
          <p:nvPr/>
        </p:nvSpPr>
        <p:spPr bwMode="auto">
          <a:xfrm>
            <a:off x="4854575" y="2498725"/>
            <a:ext cx="785813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1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热</a:t>
            </a:r>
          </a:p>
        </p:txBody>
      </p:sp>
      <p:sp>
        <p:nvSpPr>
          <p:cNvPr id="69697" name="TextBox 66"/>
          <p:cNvSpPr txBox="1">
            <a:spLocks noChangeArrowheads="1"/>
          </p:cNvSpPr>
          <p:nvPr/>
        </p:nvSpPr>
        <p:spPr bwMode="auto">
          <a:xfrm>
            <a:off x="4357688" y="2795588"/>
            <a:ext cx="10556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2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北京看海</a:t>
            </a:r>
          </a:p>
        </p:txBody>
      </p:sp>
      <p:sp>
        <p:nvSpPr>
          <p:cNvPr id="66626" name="TextBox 67"/>
          <p:cNvSpPr txBox="1">
            <a:spLocks noChangeArrowheads="1"/>
          </p:cNvSpPr>
          <p:nvPr/>
        </p:nvSpPr>
        <p:spPr bwMode="auto">
          <a:xfrm>
            <a:off x="4006850" y="2943225"/>
            <a:ext cx="785813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105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避暑</a:t>
            </a:r>
          </a:p>
        </p:txBody>
      </p:sp>
      <p:sp>
        <p:nvSpPr>
          <p:cNvPr id="69699" name="TextBox 68"/>
          <p:cNvSpPr txBox="1">
            <a:spLocks noChangeArrowheads="1"/>
          </p:cNvSpPr>
          <p:nvPr/>
        </p:nvSpPr>
        <p:spPr bwMode="auto">
          <a:xfrm>
            <a:off x="5472113" y="3214688"/>
            <a:ext cx="48736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6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炎热</a:t>
            </a:r>
          </a:p>
        </p:txBody>
      </p:sp>
      <p:sp>
        <p:nvSpPr>
          <p:cNvPr id="69700" name="TextBox 69"/>
          <p:cNvSpPr txBox="1">
            <a:spLocks noChangeArrowheads="1"/>
          </p:cNvSpPr>
          <p:nvPr/>
        </p:nvSpPr>
        <p:spPr bwMode="auto">
          <a:xfrm>
            <a:off x="5408613" y="2627313"/>
            <a:ext cx="4873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4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七夕</a:t>
            </a:r>
          </a:p>
        </p:txBody>
      </p:sp>
      <p:sp>
        <p:nvSpPr>
          <p:cNvPr id="69701" name="TextBox 70"/>
          <p:cNvSpPr txBox="1">
            <a:spLocks noChangeArrowheads="1"/>
          </p:cNvSpPr>
          <p:nvPr/>
        </p:nvSpPr>
        <p:spPr bwMode="auto">
          <a:xfrm>
            <a:off x="5773738" y="3024188"/>
            <a:ext cx="4873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2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立秋</a:t>
            </a:r>
          </a:p>
        </p:txBody>
      </p:sp>
      <p:sp>
        <p:nvSpPr>
          <p:cNvPr id="69702" name="TextBox 71"/>
          <p:cNvSpPr txBox="1">
            <a:spLocks noChangeArrowheads="1"/>
          </p:cNvSpPr>
          <p:nvPr/>
        </p:nvSpPr>
        <p:spPr bwMode="auto">
          <a:xfrm>
            <a:off x="5149850" y="3455988"/>
            <a:ext cx="487363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1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爱情</a:t>
            </a:r>
          </a:p>
        </p:txBody>
      </p:sp>
      <p:sp>
        <p:nvSpPr>
          <p:cNvPr id="69703" name="TextBox 72"/>
          <p:cNvSpPr txBox="1">
            <a:spLocks noChangeArrowheads="1"/>
          </p:cNvSpPr>
          <p:nvPr/>
        </p:nvSpPr>
        <p:spPr bwMode="auto">
          <a:xfrm>
            <a:off x="5637213" y="2455863"/>
            <a:ext cx="487362" cy="2619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1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处暑</a:t>
            </a:r>
          </a:p>
        </p:txBody>
      </p:sp>
      <p:sp>
        <p:nvSpPr>
          <p:cNvPr id="69704" name="TextBox 73"/>
          <p:cNvSpPr txBox="1">
            <a:spLocks noChangeArrowheads="1"/>
          </p:cNvSpPr>
          <p:nvPr/>
        </p:nvSpPr>
        <p:spPr bwMode="auto">
          <a:xfrm>
            <a:off x="5883275" y="3411538"/>
            <a:ext cx="7397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4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中秋节</a:t>
            </a:r>
          </a:p>
        </p:txBody>
      </p:sp>
      <p:sp>
        <p:nvSpPr>
          <p:cNvPr id="69705" name="TextBox 74"/>
          <p:cNvSpPr txBox="1">
            <a:spLocks noChangeArrowheads="1"/>
          </p:cNvSpPr>
          <p:nvPr/>
        </p:nvSpPr>
        <p:spPr bwMode="auto">
          <a:xfrm>
            <a:off x="5876925" y="3181350"/>
            <a:ext cx="7397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2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七夕</a:t>
            </a:r>
          </a:p>
        </p:txBody>
      </p:sp>
      <p:sp>
        <p:nvSpPr>
          <p:cNvPr id="69706" name="TextBox 75"/>
          <p:cNvSpPr txBox="1">
            <a:spLocks noChangeArrowheads="1"/>
          </p:cNvSpPr>
          <p:nvPr/>
        </p:nvSpPr>
        <p:spPr bwMode="auto">
          <a:xfrm>
            <a:off x="6124575" y="2449513"/>
            <a:ext cx="73977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1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又要上学了</a:t>
            </a:r>
          </a:p>
        </p:txBody>
      </p:sp>
      <p:sp>
        <p:nvSpPr>
          <p:cNvPr id="69707" name="TextBox 76"/>
          <p:cNvSpPr txBox="1">
            <a:spLocks noChangeArrowheads="1"/>
          </p:cNvSpPr>
          <p:nvPr/>
        </p:nvSpPr>
        <p:spPr bwMode="auto">
          <a:xfrm>
            <a:off x="5857875" y="2846388"/>
            <a:ext cx="11207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0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国庆长假去哪玩</a:t>
            </a:r>
          </a:p>
        </p:txBody>
      </p:sp>
      <p:sp>
        <p:nvSpPr>
          <p:cNvPr id="66636" name="TextBox 77"/>
          <p:cNvSpPr txBox="1">
            <a:spLocks noChangeArrowheads="1"/>
          </p:cNvSpPr>
          <p:nvPr/>
        </p:nvSpPr>
        <p:spPr bwMode="auto">
          <a:xfrm>
            <a:off x="6102350" y="3025775"/>
            <a:ext cx="739775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105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处暑</a:t>
            </a:r>
          </a:p>
        </p:txBody>
      </p:sp>
      <p:sp>
        <p:nvSpPr>
          <p:cNvPr id="69709" name="TextBox 78"/>
          <p:cNvSpPr txBox="1">
            <a:spLocks noChangeArrowheads="1"/>
          </p:cNvSpPr>
          <p:nvPr/>
        </p:nvSpPr>
        <p:spPr bwMode="auto">
          <a:xfrm>
            <a:off x="5743575" y="3455988"/>
            <a:ext cx="195103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6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国庆黄金周</a:t>
            </a:r>
          </a:p>
        </p:txBody>
      </p:sp>
      <p:sp>
        <p:nvSpPr>
          <p:cNvPr id="69710" name="TextBox 79"/>
          <p:cNvSpPr txBox="1">
            <a:spLocks noChangeArrowheads="1"/>
          </p:cNvSpPr>
          <p:nvPr/>
        </p:nvSpPr>
        <p:spPr bwMode="auto">
          <a:xfrm>
            <a:off x="7061200" y="3052763"/>
            <a:ext cx="4587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4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旅行</a:t>
            </a:r>
          </a:p>
        </p:txBody>
      </p:sp>
      <p:sp>
        <p:nvSpPr>
          <p:cNvPr id="69711" name="TextBox 80"/>
          <p:cNvSpPr txBox="1">
            <a:spLocks noChangeArrowheads="1"/>
          </p:cNvSpPr>
          <p:nvPr/>
        </p:nvSpPr>
        <p:spPr bwMode="auto">
          <a:xfrm>
            <a:off x="6840538" y="2506663"/>
            <a:ext cx="4603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2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购物</a:t>
            </a:r>
          </a:p>
        </p:txBody>
      </p:sp>
      <p:sp>
        <p:nvSpPr>
          <p:cNvPr id="66640" name="TextBox 81"/>
          <p:cNvSpPr txBox="1">
            <a:spLocks noChangeArrowheads="1"/>
          </p:cNvSpPr>
          <p:nvPr/>
        </p:nvSpPr>
        <p:spPr bwMode="auto">
          <a:xfrm>
            <a:off x="6429375" y="3259138"/>
            <a:ext cx="828675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105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人山人海</a:t>
            </a:r>
          </a:p>
        </p:txBody>
      </p:sp>
      <p:sp>
        <p:nvSpPr>
          <p:cNvPr id="69713" name="TextBox 82"/>
          <p:cNvSpPr txBox="1">
            <a:spLocks noChangeArrowheads="1"/>
          </p:cNvSpPr>
          <p:nvPr/>
        </p:nvSpPr>
        <p:spPr bwMode="auto">
          <a:xfrm>
            <a:off x="6911975" y="2759075"/>
            <a:ext cx="460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0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景点涨价</a:t>
            </a:r>
          </a:p>
        </p:txBody>
      </p:sp>
      <p:sp>
        <p:nvSpPr>
          <p:cNvPr id="69714" name="TextBox 83"/>
          <p:cNvSpPr txBox="1">
            <a:spLocks noChangeArrowheads="1"/>
          </p:cNvSpPr>
          <p:nvPr/>
        </p:nvSpPr>
        <p:spPr bwMode="auto">
          <a:xfrm>
            <a:off x="7143750" y="2620963"/>
            <a:ext cx="7858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4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光棍节</a:t>
            </a:r>
          </a:p>
        </p:txBody>
      </p:sp>
      <p:sp>
        <p:nvSpPr>
          <p:cNvPr id="69715" name="TextBox 84"/>
          <p:cNvSpPr txBox="1">
            <a:spLocks noChangeArrowheads="1"/>
          </p:cNvSpPr>
          <p:nvPr/>
        </p:nvSpPr>
        <p:spPr bwMode="auto">
          <a:xfrm>
            <a:off x="7643813" y="2690813"/>
            <a:ext cx="4714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4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旅行</a:t>
            </a:r>
          </a:p>
        </p:txBody>
      </p:sp>
      <p:sp>
        <p:nvSpPr>
          <p:cNvPr id="70740" name="TextBox 85"/>
          <p:cNvSpPr txBox="1">
            <a:spLocks noChangeArrowheads="1"/>
          </p:cNvSpPr>
          <p:nvPr/>
        </p:nvSpPr>
        <p:spPr bwMode="auto">
          <a:xfrm>
            <a:off x="7600950" y="3355975"/>
            <a:ext cx="4714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105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相亲脱光</a:t>
            </a:r>
          </a:p>
        </p:txBody>
      </p:sp>
      <p:sp>
        <p:nvSpPr>
          <p:cNvPr id="66645" name="TextBox 86"/>
          <p:cNvSpPr txBox="1">
            <a:spLocks noChangeArrowheads="1"/>
          </p:cNvSpPr>
          <p:nvPr/>
        </p:nvSpPr>
        <p:spPr bwMode="auto">
          <a:xfrm>
            <a:off x="7073900" y="3143250"/>
            <a:ext cx="998538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105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人山人海</a:t>
            </a:r>
          </a:p>
        </p:txBody>
      </p:sp>
      <p:cxnSp>
        <p:nvCxnSpPr>
          <p:cNvPr id="88" name="直接连接符 87"/>
          <p:cNvCxnSpPr/>
          <p:nvPr/>
        </p:nvCxnSpPr>
        <p:spPr>
          <a:xfrm>
            <a:off x="823913" y="3857625"/>
            <a:ext cx="7292975" cy="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5"/>
          <p:cNvSpPr>
            <a:spLocks noChangeArrowheads="1"/>
          </p:cNvSpPr>
          <p:nvPr/>
        </p:nvSpPr>
        <p:spPr bwMode="gray">
          <a:xfrm>
            <a:off x="788988" y="3930650"/>
            <a:ext cx="7472362" cy="301625"/>
          </a:xfrm>
          <a:prstGeom prst="round2Same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以热点为主题设定活动方向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66648" name="Rectangle 5"/>
          <p:cNvSpPr>
            <a:spLocks noChangeArrowheads="1"/>
          </p:cNvSpPr>
          <p:nvPr/>
        </p:nvSpPr>
        <p:spPr bwMode="gray">
          <a:xfrm>
            <a:off x="803275" y="4292600"/>
            <a:ext cx="7473950" cy="601663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品牌官微发起品牌活动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algn="ctr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产品官微发起配合活动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5734050" y="1801813"/>
            <a:ext cx="338138" cy="7334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eaVert">
            <a:spAutoFit/>
          </a:bodyPr>
          <a:lstStyle/>
          <a:p>
            <a:pPr algn="ctr">
              <a:defRPr/>
            </a:pPr>
            <a:r>
              <a:rPr lang="zh-CN" altLang="en-US" sz="1000" b="1" dirty="0">
                <a:latin typeface="微软雅黑" pitchFamily="34" charset="-122"/>
                <a:ea typeface="微软雅黑" pitchFamily="34" charset="-122"/>
              </a:rPr>
              <a:t>学园</a:t>
            </a:r>
            <a:r>
              <a:rPr lang="en-US" altLang="zh-CN" sz="1000" b="1" dirty="0">
                <a:latin typeface="微软雅黑" pitchFamily="34" charset="-122"/>
                <a:ea typeface="微软雅黑" pitchFamily="34" charset="-122"/>
              </a:rPr>
              <a:t>.  .</a:t>
            </a:r>
            <a:r>
              <a:rPr lang="zh-CN" altLang="en-US" sz="1000" b="1" dirty="0">
                <a:latin typeface="微软雅黑" pitchFamily="34" charset="-122"/>
                <a:ea typeface="微软雅黑" pitchFamily="34" charset="-122"/>
              </a:rPr>
              <a:t>关怀</a:t>
            </a:r>
          </a:p>
        </p:txBody>
      </p:sp>
      <p:sp>
        <p:nvSpPr>
          <p:cNvPr id="69722" name="TextBox 2"/>
          <p:cNvSpPr>
            <a:spLocks noChangeArrowheads="1"/>
          </p:cNvSpPr>
          <p:nvPr/>
        </p:nvSpPr>
        <p:spPr bwMode="auto">
          <a:xfrm>
            <a:off x="357188" y="71438"/>
            <a:ext cx="2071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年度规划</a:t>
            </a:r>
            <a:endParaRPr lang="en-US" altLang="en-US" b="1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Box 2"/>
          <p:cNvSpPr>
            <a:spLocks noChangeArrowheads="1"/>
          </p:cNvSpPr>
          <p:nvPr/>
        </p:nvSpPr>
        <p:spPr bwMode="auto">
          <a:xfrm>
            <a:off x="357188" y="71438"/>
            <a:ext cx="2071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月度规划</a:t>
            </a:r>
            <a:r>
              <a:rPr lang="zh-CN" altLang="en-US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（一月）</a:t>
            </a:r>
            <a:endParaRPr lang="en-US" altLang="en-US" sz="1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" name="流程图: 顺序访问存储器 3"/>
          <p:cNvSpPr/>
          <p:nvPr/>
        </p:nvSpPr>
        <p:spPr>
          <a:xfrm>
            <a:off x="6143625" y="1214438"/>
            <a:ext cx="3000375" cy="2903537"/>
          </a:xfrm>
          <a:prstGeom prst="flowChartMagneticTap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0660" name="TextBox 4"/>
          <p:cNvSpPr txBox="1">
            <a:spLocks noChangeArrowheads="1"/>
          </p:cNvSpPr>
          <p:nvPr/>
        </p:nvSpPr>
        <p:spPr bwMode="auto">
          <a:xfrm>
            <a:off x="7537450" y="3786188"/>
            <a:ext cx="16779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400" b="1">
                <a:solidFill>
                  <a:srgbClr val="CC6600"/>
                </a:solidFill>
                <a:latin typeface="微软雅黑" pitchFamily="34" charset="-122"/>
                <a:ea typeface="微软雅黑" pitchFamily="34" charset="-122"/>
              </a:rPr>
              <a:t>可预期热点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29438" y="1428750"/>
            <a:ext cx="1465262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回家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57875" y="2262188"/>
            <a:ext cx="1679575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除夕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00875" y="2357438"/>
            <a:ext cx="1677988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年味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6500" y="3000375"/>
            <a:ext cx="1677988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蛇年</a:t>
            </a:r>
          </a:p>
        </p:txBody>
      </p:sp>
      <p:sp>
        <p:nvSpPr>
          <p:cNvPr id="70665" name="TextBox 12"/>
          <p:cNvSpPr txBox="1">
            <a:spLocks noChangeArrowheads="1"/>
          </p:cNvSpPr>
          <p:nvPr/>
        </p:nvSpPr>
        <p:spPr bwMode="auto">
          <a:xfrm>
            <a:off x="71438" y="1357313"/>
            <a:ext cx="48577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月，合家欢庆的春节。</a:t>
            </a:r>
            <a:endParaRPr lang="en-US" altLang="zh-CN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我们与乐高迷一起聊聊过年那些事儿</a:t>
            </a:r>
          </a:p>
        </p:txBody>
      </p:sp>
      <p:sp>
        <p:nvSpPr>
          <p:cNvPr id="70666" name="TextBox 15"/>
          <p:cNvSpPr txBox="1">
            <a:spLocks noChangeArrowheads="1"/>
          </p:cNvSpPr>
          <p:nvPr/>
        </p:nvSpPr>
        <p:spPr bwMode="auto">
          <a:xfrm>
            <a:off x="142875" y="2500313"/>
            <a:ext cx="5929313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品牌官微主活动</a:t>
            </a:r>
            <a:endParaRPr lang="en-US" altLang="zh-CN" sz="1600" b="1">
              <a:solidFill>
                <a:srgbClr val="FF33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主线活动：过年啦</a:t>
            </a:r>
            <a:endParaRPr lang="en-US" altLang="zh-CN" sz="1200" b="1" i="1" u="sng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官微发起：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乐高中国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活动阐述：春节，除夕，压岁钱，即将过去的龙年，浓浓的年味，跟小编一起聊聊过年的事儿吧！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活动机制：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、系列话题（如何过春节；除夕；即将过去的龙年未完成的心愿等）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、转发评论微博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667" name="TextBox 2"/>
          <p:cNvSpPr txBox="1">
            <a:spLocks noChangeArrowheads="1"/>
          </p:cNvSpPr>
          <p:nvPr/>
        </p:nvSpPr>
        <p:spPr bwMode="auto">
          <a:xfrm>
            <a:off x="0" y="642938"/>
            <a:ext cx="518477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8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主题：</a:t>
            </a:r>
            <a:r>
              <a:rPr lang="zh-CN" altLang="en-US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新春</a:t>
            </a:r>
            <a:r>
              <a:rPr lang="en-US" altLang="zh-CN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关怀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14313" y="1428750"/>
            <a:ext cx="4357687" cy="1588"/>
          </a:xfrm>
          <a:prstGeom prst="line">
            <a:avLst/>
          </a:prstGeom>
          <a:ln w="31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Box 2"/>
          <p:cNvSpPr>
            <a:spLocks noChangeArrowheads="1"/>
          </p:cNvSpPr>
          <p:nvPr/>
        </p:nvSpPr>
        <p:spPr bwMode="auto">
          <a:xfrm>
            <a:off x="357188" y="71438"/>
            <a:ext cx="2071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月度规划</a:t>
            </a:r>
            <a:r>
              <a:rPr lang="zh-CN" altLang="en-US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（二月）</a:t>
            </a:r>
            <a:endParaRPr lang="en-US" altLang="en-US" sz="1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1683" name="TextBox 2"/>
          <p:cNvSpPr txBox="1">
            <a:spLocks noChangeArrowheads="1"/>
          </p:cNvSpPr>
          <p:nvPr/>
        </p:nvSpPr>
        <p:spPr bwMode="auto">
          <a:xfrm>
            <a:off x="0" y="642938"/>
            <a:ext cx="518477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8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主题：</a:t>
            </a:r>
            <a:r>
              <a:rPr lang="zh-CN" altLang="en-US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自然</a:t>
            </a:r>
            <a:r>
              <a:rPr lang="en-US" altLang="zh-CN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关怀</a:t>
            </a:r>
          </a:p>
        </p:txBody>
      </p:sp>
      <p:sp>
        <p:nvSpPr>
          <p:cNvPr id="4" name="流程图: 顺序访问存储器 3"/>
          <p:cNvSpPr/>
          <p:nvPr/>
        </p:nvSpPr>
        <p:spPr>
          <a:xfrm>
            <a:off x="6143625" y="1214438"/>
            <a:ext cx="3000375" cy="2903537"/>
          </a:xfrm>
          <a:prstGeom prst="flowChartMagneticTap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1685" name="TextBox 4"/>
          <p:cNvSpPr txBox="1">
            <a:spLocks noChangeArrowheads="1"/>
          </p:cNvSpPr>
          <p:nvPr/>
        </p:nvSpPr>
        <p:spPr bwMode="auto">
          <a:xfrm>
            <a:off x="7537450" y="3786188"/>
            <a:ext cx="16779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400" b="1">
                <a:solidFill>
                  <a:srgbClr val="CC6600"/>
                </a:solidFill>
                <a:latin typeface="微软雅黑" pitchFamily="34" charset="-122"/>
                <a:ea typeface="微软雅黑" pitchFamily="34" charset="-122"/>
              </a:rPr>
              <a:t>可预期热点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29438" y="1428750"/>
            <a:ext cx="1465262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春节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72125" y="2119313"/>
            <a:ext cx="1679575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春晚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94513" y="2143125"/>
            <a:ext cx="1677987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51700" y="2786063"/>
            <a:ext cx="1677988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蛇年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57875" y="2857500"/>
            <a:ext cx="1679575" cy="3778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情人节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00813" y="3214688"/>
            <a:ext cx="1679575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新品</a:t>
            </a:r>
          </a:p>
        </p:txBody>
      </p:sp>
      <p:sp>
        <p:nvSpPr>
          <p:cNvPr id="71692" name="TextBox 12"/>
          <p:cNvSpPr txBox="1">
            <a:spLocks noChangeArrowheads="1"/>
          </p:cNvSpPr>
          <p:nvPr/>
        </p:nvSpPr>
        <p:spPr bwMode="auto">
          <a:xfrm>
            <a:off x="71438" y="1357313"/>
            <a:ext cx="48577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月，万物复苏的季节</a:t>
            </a:r>
            <a:endParaRPr lang="en-US" altLang="zh-CN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也是末日后的第一个春天，也是生命力的象征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214313" y="1428750"/>
            <a:ext cx="4357687" cy="1588"/>
          </a:xfrm>
          <a:prstGeom prst="line">
            <a:avLst/>
          </a:prstGeom>
          <a:ln w="31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694" name="TextBox 15"/>
          <p:cNvSpPr txBox="1">
            <a:spLocks noChangeArrowheads="1"/>
          </p:cNvSpPr>
          <p:nvPr/>
        </p:nvSpPr>
        <p:spPr bwMode="auto">
          <a:xfrm>
            <a:off x="142875" y="2500313"/>
            <a:ext cx="771525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品牌官微主活动</a:t>
            </a:r>
            <a:endParaRPr lang="en-US" altLang="zh-CN" sz="1600" b="1">
              <a:solidFill>
                <a:srgbClr val="FF33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主线活动：随手拍春天</a:t>
            </a:r>
            <a:endParaRPr lang="en-US" altLang="zh-CN" sz="1200" b="1" i="1" u="sng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官微发起：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乐高中国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活动阐述：用相机捕捉、记录第一缕春意，发现任何代表春天的元素并告诉我们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活动机制：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、任何代表春天的照片（阳光、绿植、美食，乐高等一切寓于春天来临的元素）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、发微博加标签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#2013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寻找最春天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，并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乐高中国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Box 2"/>
          <p:cNvSpPr>
            <a:spLocks noChangeArrowheads="1"/>
          </p:cNvSpPr>
          <p:nvPr/>
        </p:nvSpPr>
        <p:spPr bwMode="auto">
          <a:xfrm>
            <a:off x="357188" y="71438"/>
            <a:ext cx="2071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月度规划</a:t>
            </a:r>
            <a:r>
              <a:rPr lang="zh-CN" altLang="en-US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（三月）</a:t>
            </a:r>
            <a:endParaRPr lang="en-US" altLang="en-US" sz="1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2707" name="TextBox 2"/>
          <p:cNvSpPr txBox="1">
            <a:spLocks noChangeArrowheads="1"/>
          </p:cNvSpPr>
          <p:nvPr/>
        </p:nvSpPr>
        <p:spPr bwMode="auto">
          <a:xfrm>
            <a:off x="0" y="642938"/>
            <a:ext cx="518477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8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主题：</a:t>
            </a:r>
            <a:r>
              <a:rPr lang="zh-CN" altLang="en-US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梦想</a:t>
            </a:r>
            <a:r>
              <a:rPr lang="en-US" altLang="zh-CN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关怀</a:t>
            </a:r>
          </a:p>
        </p:txBody>
      </p:sp>
      <p:sp>
        <p:nvSpPr>
          <p:cNvPr id="4" name="流程图: 顺序访问存储器 3"/>
          <p:cNvSpPr/>
          <p:nvPr/>
        </p:nvSpPr>
        <p:spPr>
          <a:xfrm>
            <a:off x="6143625" y="1214438"/>
            <a:ext cx="3000375" cy="2903537"/>
          </a:xfrm>
          <a:prstGeom prst="flowChartMagneticTap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2709" name="TextBox 4"/>
          <p:cNvSpPr txBox="1">
            <a:spLocks noChangeArrowheads="1"/>
          </p:cNvSpPr>
          <p:nvPr/>
        </p:nvSpPr>
        <p:spPr bwMode="auto">
          <a:xfrm>
            <a:off x="7537450" y="3786188"/>
            <a:ext cx="16779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400" b="1">
                <a:solidFill>
                  <a:srgbClr val="CC6600"/>
                </a:solidFill>
                <a:latin typeface="微软雅黑" pitchFamily="34" charset="-122"/>
                <a:ea typeface="微软雅黑" pitchFamily="34" charset="-122"/>
              </a:rPr>
              <a:t>可预期热点</a:t>
            </a:r>
          </a:p>
        </p:txBody>
      </p:sp>
      <p:sp>
        <p:nvSpPr>
          <p:cNvPr id="72710" name="TextBox 12"/>
          <p:cNvSpPr txBox="1">
            <a:spLocks noChangeArrowheads="1"/>
          </p:cNvSpPr>
          <p:nvPr/>
        </p:nvSpPr>
        <p:spPr bwMode="auto">
          <a:xfrm>
            <a:off x="71438" y="1357313"/>
            <a:ext cx="4452937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月，春节后是启程的日子</a:t>
            </a:r>
            <a:endParaRPr lang="en-US" altLang="zh-CN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所有的梦想，计划，生活</a:t>
            </a:r>
            <a:r>
              <a:rPr lang="en-US" altLang="zh-CN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…</a:t>
            </a:r>
            <a:r>
              <a:rPr lang="zh-CN" altLang="en-US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都将启程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214313" y="1428750"/>
            <a:ext cx="4357687" cy="1588"/>
          </a:xfrm>
          <a:prstGeom prst="line">
            <a:avLst/>
          </a:prstGeom>
          <a:ln w="31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12" name="TextBox 15"/>
          <p:cNvSpPr txBox="1">
            <a:spLocks noChangeArrowheads="1"/>
          </p:cNvSpPr>
          <p:nvPr/>
        </p:nvSpPr>
        <p:spPr bwMode="auto">
          <a:xfrm>
            <a:off x="142875" y="2500313"/>
            <a:ext cx="771525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品牌官微主活动</a:t>
            </a:r>
            <a:endParaRPr lang="en-US" altLang="zh-CN" sz="1600" b="1">
              <a:solidFill>
                <a:srgbClr val="FF33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主线活动：带梦起航</a:t>
            </a:r>
            <a:endParaRPr lang="en-US" altLang="zh-CN" sz="1200" b="1" i="1" u="sng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官微发起：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乐高中国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活动阐述：正式告别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2012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，即将起航迎接新的生活，未来你有什么计划？告诉我们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活动机制：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、在活动话题下说出你的新年梦想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@3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个好友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38838" y="1357313"/>
            <a:ext cx="20510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植树节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6988" y="2149475"/>
            <a:ext cx="1481137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末日后第一个春天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34175" y="2714625"/>
            <a:ext cx="2052638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春分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72188" y="3214688"/>
            <a:ext cx="205263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妇女节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16713" y="1785938"/>
            <a:ext cx="205105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龙抬头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Box 2"/>
          <p:cNvSpPr>
            <a:spLocks noChangeArrowheads="1"/>
          </p:cNvSpPr>
          <p:nvPr/>
        </p:nvSpPr>
        <p:spPr bwMode="auto">
          <a:xfrm>
            <a:off x="357188" y="71438"/>
            <a:ext cx="2071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月度规划</a:t>
            </a:r>
            <a:r>
              <a:rPr lang="zh-CN" altLang="en-US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（四月）</a:t>
            </a:r>
            <a:endParaRPr lang="en-US" altLang="en-US" sz="1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3731" name="TextBox 2"/>
          <p:cNvSpPr txBox="1">
            <a:spLocks noChangeArrowheads="1"/>
          </p:cNvSpPr>
          <p:nvPr/>
        </p:nvSpPr>
        <p:spPr bwMode="auto">
          <a:xfrm>
            <a:off x="0" y="642938"/>
            <a:ext cx="518477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8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主题：</a:t>
            </a:r>
            <a:r>
              <a:rPr lang="zh-CN" altLang="en-US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健康</a:t>
            </a:r>
            <a:r>
              <a:rPr lang="en-US" altLang="zh-CN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关怀</a:t>
            </a:r>
          </a:p>
        </p:txBody>
      </p:sp>
      <p:sp>
        <p:nvSpPr>
          <p:cNvPr id="4" name="流程图: 顺序访问存储器 3"/>
          <p:cNvSpPr/>
          <p:nvPr/>
        </p:nvSpPr>
        <p:spPr>
          <a:xfrm>
            <a:off x="6143625" y="1214438"/>
            <a:ext cx="3000375" cy="2903537"/>
          </a:xfrm>
          <a:prstGeom prst="flowChartMagneticTap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3733" name="TextBox 4"/>
          <p:cNvSpPr txBox="1">
            <a:spLocks noChangeArrowheads="1"/>
          </p:cNvSpPr>
          <p:nvPr/>
        </p:nvSpPr>
        <p:spPr bwMode="auto">
          <a:xfrm>
            <a:off x="7537450" y="3786188"/>
            <a:ext cx="16779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400" b="1">
                <a:solidFill>
                  <a:srgbClr val="CC6600"/>
                </a:solidFill>
                <a:latin typeface="微软雅黑" pitchFamily="34" charset="-122"/>
                <a:ea typeface="微软雅黑" pitchFamily="34" charset="-122"/>
              </a:rPr>
              <a:t>可预期热点</a:t>
            </a:r>
          </a:p>
        </p:txBody>
      </p:sp>
      <p:sp>
        <p:nvSpPr>
          <p:cNvPr id="73734" name="TextBox 12"/>
          <p:cNvSpPr txBox="1">
            <a:spLocks noChangeArrowheads="1"/>
          </p:cNvSpPr>
          <p:nvPr/>
        </p:nvSpPr>
        <p:spPr bwMode="auto">
          <a:xfrm>
            <a:off x="71438" y="1357313"/>
            <a:ext cx="5786437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月，告别电子，电脑，去春游的日子</a:t>
            </a:r>
            <a:endParaRPr lang="en-US" altLang="zh-CN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摆脱那些科技带给你的诟病，用乐高寻找最纯真的快乐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214313" y="1428750"/>
            <a:ext cx="4357687" cy="1588"/>
          </a:xfrm>
          <a:prstGeom prst="line">
            <a:avLst/>
          </a:prstGeom>
          <a:ln w="31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736" name="TextBox 15"/>
          <p:cNvSpPr txBox="1">
            <a:spLocks noChangeArrowheads="1"/>
          </p:cNvSpPr>
          <p:nvPr/>
        </p:nvSpPr>
        <p:spPr bwMode="auto">
          <a:xfrm>
            <a:off x="142875" y="2500313"/>
            <a:ext cx="6072188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品牌官微主活动</a:t>
            </a:r>
            <a:endParaRPr lang="en-US" altLang="zh-CN" sz="1600" b="1">
              <a:solidFill>
                <a:srgbClr val="FF33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主线活动：要乐高，不要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______</a:t>
            </a:r>
            <a:endParaRPr lang="en-US" altLang="zh-CN" sz="1200" b="1" i="1" u="sng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官微发起：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乐高中国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活动阐述：电脑，手机，电视，游戏，科技带给我们便捷的同时，也失去了很多情感。让乐高带给你最纯真的快乐。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活动机制：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、造句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要乐高，不要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_______# 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ex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要乐高，不要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ipad#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等）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@3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个好友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43563" y="3071813"/>
            <a:ext cx="2052637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衣服换季</a:t>
            </a:r>
          </a:p>
        </p:txBody>
      </p:sp>
      <p:sp>
        <p:nvSpPr>
          <p:cNvPr id="73738" name="TextBox 21"/>
          <p:cNvSpPr txBox="1">
            <a:spLocks noChangeArrowheads="1"/>
          </p:cNvSpPr>
          <p:nvPr/>
        </p:nvSpPr>
        <p:spPr bwMode="auto">
          <a:xfrm>
            <a:off x="5805488" y="2247900"/>
            <a:ext cx="205263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36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愚人节</a:t>
            </a:r>
          </a:p>
        </p:txBody>
      </p:sp>
      <p:sp>
        <p:nvSpPr>
          <p:cNvPr id="73739" name="TextBox 22"/>
          <p:cNvSpPr txBox="1">
            <a:spLocks noChangeArrowheads="1"/>
          </p:cNvSpPr>
          <p:nvPr/>
        </p:nvSpPr>
        <p:spPr bwMode="auto">
          <a:xfrm>
            <a:off x="6805613" y="2909888"/>
            <a:ext cx="205263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36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谷雨</a:t>
            </a:r>
          </a:p>
        </p:txBody>
      </p:sp>
      <p:sp>
        <p:nvSpPr>
          <p:cNvPr id="73740" name="TextBox 23"/>
          <p:cNvSpPr txBox="1">
            <a:spLocks noChangeArrowheads="1"/>
          </p:cNvSpPr>
          <p:nvPr/>
        </p:nvSpPr>
        <p:spPr bwMode="auto">
          <a:xfrm>
            <a:off x="6359525" y="1785938"/>
            <a:ext cx="2051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6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清明节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Box 1"/>
          <p:cNvSpPr>
            <a:spLocks noChangeArrowheads="1"/>
          </p:cNvSpPr>
          <p:nvPr/>
        </p:nvSpPr>
        <p:spPr bwMode="auto">
          <a:xfrm>
            <a:off x="3857625" y="428625"/>
            <a:ext cx="5000625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8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目录</a:t>
            </a:r>
            <a:endParaRPr lang="en-US"/>
          </a:p>
        </p:txBody>
      </p:sp>
      <p:sp>
        <p:nvSpPr>
          <p:cNvPr id="56323" name="矩形 3"/>
          <p:cNvSpPr>
            <a:spLocks noChangeArrowheads="1"/>
          </p:cNvSpPr>
          <p:nvPr/>
        </p:nvSpPr>
        <p:spPr bwMode="auto">
          <a:xfrm>
            <a:off x="3929063" y="1285875"/>
            <a:ext cx="4786312" cy="142875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56324" name="TextBox 2"/>
          <p:cNvSpPr>
            <a:spLocks noChangeArrowheads="1"/>
          </p:cNvSpPr>
          <p:nvPr/>
        </p:nvSpPr>
        <p:spPr bwMode="auto">
          <a:xfrm>
            <a:off x="3857625" y="1436688"/>
            <a:ext cx="142875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4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运营思路</a:t>
            </a:r>
            <a:endParaRPr lang="en-US" altLang="zh-CN" sz="1400" b="1">
              <a:solidFill>
                <a:srgbClr val="00206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Calibri" pitchFamily="34" charset="0"/>
              <a:buAutoNum type="arabicPeriod"/>
            </a:pPr>
            <a:r>
              <a:rPr lang="zh-CN" altLang="en-US" sz="10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运营思路</a:t>
            </a:r>
            <a:endParaRPr lang="en-US" altLang="zh-CN" sz="1000" b="1">
              <a:solidFill>
                <a:srgbClr val="00206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Calibri" pitchFamily="34" charset="0"/>
              <a:buAutoNum type="arabicPeriod"/>
            </a:pPr>
            <a:r>
              <a:rPr lang="zh-CN" altLang="en-US" sz="10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运营目标</a:t>
            </a:r>
            <a:endParaRPr lang="en-US" altLang="zh-CN" sz="1000" b="1">
              <a:solidFill>
                <a:srgbClr val="00206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Calibri" pitchFamily="34" charset="0"/>
              <a:buAutoNum type="arabicPeriod"/>
            </a:pPr>
            <a:r>
              <a:rPr lang="zh-CN" altLang="en-US" sz="10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预期目标</a:t>
            </a:r>
          </a:p>
        </p:txBody>
      </p:sp>
      <p:sp>
        <p:nvSpPr>
          <p:cNvPr id="56325" name="TextBox 4"/>
          <p:cNvSpPr>
            <a:spLocks noChangeArrowheads="1"/>
          </p:cNvSpPr>
          <p:nvPr/>
        </p:nvSpPr>
        <p:spPr bwMode="auto">
          <a:xfrm>
            <a:off x="5572125" y="1436688"/>
            <a:ext cx="1571625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400" b="1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运营策略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000" b="1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核心策略</a:t>
            </a:r>
            <a:endParaRPr lang="en-US" altLang="zh-CN" sz="1000" b="1">
              <a:solidFill>
                <a:srgbClr val="7F7F7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000" b="1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乐高</a:t>
            </a:r>
            <a:r>
              <a:rPr lang="en-US" altLang="zh-CN" sz="1000" b="1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pinterset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000" b="1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最闪耀乐高家庭</a:t>
            </a:r>
            <a:endParaRPr lang="en-US" altLang="zh-CN" sz="1000" b="1">
              <a:solidFill>
                <a:srgbClr val="7F7F7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000" b="1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传播策略</a:t>
            </a:r>
          </a:p>
          <a:p>
            <a:pPr marL="342900" indent="-342900">
              <a:lnSpc>
                <a:spcPct val="150000"/>
              </a:lnSpc>
            </a:pPr>
            <a:endParaRPr lang="en-US" altLang="en-US" sz="1000" b="1">
              <a:solidFill>
                <a:srgbClr val="7F7F7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6326" name="TextBox 4"/>
          <p:cNvSpPr>
            <a:spLocks noChangeArrowheads="1"/>
          </p:cNvSpPr>
          <p:nvPr/>
        </p:nvSpPr>
        <p:spPr bwMode="auto">
          <a:xfrm>
            <a:off x="7286625" y="1428750"/>
            <a:ext cx="1571625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400" b="1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运营规划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000" b="1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全度规划</a:t>
            </a:r>
            <a:endParaRPr lang="en-US" altLang="zh-CN" sz="1000" b="1">
              <a:solidFill>
                <a:srgbClr val="7F7F7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000" b="1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月度活动</a:t>
            </a:r>
            <a:endParaRPr lang="en-US" altLang="zh-CN" sz="1000" b="1">
              <a:solidFill>
                <a:srgbClr val="7F7F7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000" b="1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大型活动</a:t>
            </a:r>
            <a:endParaRPr lang="en-US" altLang="en-US" sz="1000" b="1">
              <a:solidFill>
                <a:srgbClr val="7F7F7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Box 2"/>
          <p:cNvSpPr>
            <a:spLocks noChangeArrowheads="1"/>
          </p:cNvSpPr>
          <p:nvPr/>
        </p:nvSpPr>
        <p:spPr bwMode="auto">
          <a:xfrm>
            <a:off x="357188" y="71438"/>
            <a:ext cx="2071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月度规划</a:t>
            </a:r>
            <a:r>
              <a:rPr lang="zh-CN" altLang="en-US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（五月）</a:t>
            </a:r>
            <a:endParaRPr lang="en-US" altLang="en-US" sz="1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4755" name="TextBox 2"/>
          <p:cNvSpPr txBox="1">
            <a:spLocks noChangeArrowheads="1"/>
          </p:cNvSpPr>
          <p:nvPr/>
        </p:nvSpPr>
        <p:spPr bwMode="auto">
          <a:xfrm>
            <a:off x="0" y="642938"/>
            <a:ext cx="518477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8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主题：</a:t>
            </a:r>
            <a:r>
              <a:rPr lang="zh-CN" altLang="en-US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母爱</a:t>
            </a:r>
            <a:r>
              <a:rPr lang="en-US" altLang="zh-CN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关怀</a:t>
            </a:r>
          </a:p>
        </p:txBody>
      </p:sp>
      <p:sp>
        <p:nvSpPr>
          <p:cNvPr id="4" name="流程图: 顺序访问存储器 3"/>
          <p:cNvSpPr/>
          <p:nvPr/>
        </p:nvSpPr>
        <p:spPr>
          <a:xfrm>
            <a:off x="6143625" y="1214438"/>
            <a:ext cx="3000375" cy="2903537"/>
          </a:xfrm>
          <a:prstGeom prst="flowChartMagneticTap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4757" name="TextBox 4"/>
          <p:cNvSpPr txBox="1">
            <a:spLocks noChangeArrowheads="1"/>
          </p:cNvSpPr>
          <p:nvPr/>
        </p:nvSpPr>
        <p:spPr bwMode="auto">
          <a:xfrm>
            <a:off x="7537450" y="3786188"/>
            <a:ext cx="16779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400" b="1">
                <a:solidFill>
                  <a:srgbClr val="CC6600"/>
                </a:solidFill>
                <a:latin typeface="微软雅黑" pitchFamily="34" charset="-122"/>
                <a:ea typeface="微软雅黑" pitchFamily="34" charset="-122"/>
              </a:rPr>
              <a:t>可预期热点</a:t>
            </a:r>
          </a:p>
        </p:txBody>
      </p:sp>
      <p:sp>
        <p:nvSpPr>
          <p:cNvPr id="74758" name="TextBox 12"/>
          <p:cNvSpPr txBox="1">
            <a:spLocks noChangeArrowheads="1"/>
          </p:cNvSpPr>
          <p:nvPr/>
        </p:nvSpPr>
        <p:spPr bwMode="auto">
          <a:xfrm>
            <a:off x="71438" y="1357313"/>
            <a:ext cx="5786437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月，是感恩的季节，感谢最伟大的母亲。</a:t>
            </a:r>
            <a:endParaRPr lang="en-US" altLang="zh-CN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母亲节它记录了我们成长的账单，这一天，感谢母亲</a:t>
            </a:r>
            <a:endParaRPr lang="en-US" altLang="zh-CN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14313" y="1428750"/>
            <a:ext cx="4357687" cy="1588"/>
          </a:xfrm>
          <a:prstGeom prst="line">
            <a:avLst/>
          </a:prstGeom>
          <a:ln w="31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60" name="TextBox 15"/>
          <p:cNvSpPr txBox="1">
            <a:spLocks noChangeArrowheads="1"/>
          </p:cNvSpPr>
          <p:nvPr/>
        </p:nvSpPr>
        <p:spPr bwMode="auto">
          <a:xfrm>
            <a:off x="142875" y="2500313"/>
            <a:ext cx="5643563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品牌官微主活动</a:t>
            </a:r>
            <a:endParaRPr lang="en-US" altLang="zh-CN" sz="1600" b="1">
              <a:solidFill>
                <a:srgbClr val="FF33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主线活动：家有好妈</a:t>
            </a:r>
            <a:endParaRPr lang="en-US" altLang="zh-CN" sz="1200" b="1" i="1" u="sng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官微发起：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乐高中国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活动阐述：母亲节即将来临，在这个温馨的日子里，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乐高中国 也为广大粉丝准备了母亲节礼物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活动机制：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、写下对妈妈的祝福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、发微博并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乐高中国 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761" name="TextBox 21"/>
          <p:cNvSpPr txBox="1">
            <a:spLocks noChangeArrowheads="1"/>
          </p:cNvSpPr>
          <p:nvPr/>
        </p:nvSpPr>
        <p:spPr bwMode="auto">
          <a:xfrm>
            <a:off x="5948363" y="2000250"/>
            <a:ext cx="205263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40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母亲节</a:t>
            </a:r>
          </a:p>
        </p:txBody>
      </p:sp>
      <p:sp>
        <p:nvSpPr>
          <p:cNvPr id="74762" name="TextBox 22"/>
          <p:cNvSpPr txBox="1">
            <a:spLocks noChangeArrowheads="1"/>
          </p:cNvSpPr>
          <p:nvPr/>
        </p:nvSpPr>
        <p:spPr bwMode="auto">
          <a:xfrm>
            <a:off x="6662738" y="2857500"/>
            <a:ext cx="20526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8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五一小长假</a:t>
            </a:r>
          </a:p>
        </p:txBody>
      </p:sp>
      <p:sp>
        <p:nvSpPr>
          <p:cNvPr id="74763" name="TextBox 23"/>
          <p:cNvSpPr txBox="1">
            <a:spLocks noChangeArrowheads="1"/>
          </p:cNvSpPr>
          <p:nvPr/>
        </p:nvSpPr>
        <p:spPr bwMode="auto">
          <a:xfrm>
            <a:off x="6519863" y="1643063"/>
            <a:ext cx="20526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立夏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Box 2"/>
          <p:cNvSpPr>
            <a:spLocks noChangeArrowheads="1"/>
          </p:cNvSpPr>
          <p:nvPr/>
        </p:nvSpPr>
        <p:spPr bwMode="auto">
          <a:xfrm>
            <a:off x="357188" y="71438"/>
            <a:ext cx="2071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月度规划</a:t>
            </a:r>
            <a:r>
              <a:rPr lang="zh-CN" altLang="en-US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（六月）</a:t>
            </a:r>
            <a:endParaRPr lang="en-US" altLang="en-US" sz="1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5779" name="TextBox 2"/>
          <p:cNvSpPr txBox="1">
            <a:spLocks noChangeArrowheads="1"/>
          </p:cNvSpPr>
          <p:nvPr/>
        </p:nvSpPr>
        <p:spPr bwMode="auto">
          <a:xfrm>
            <a:off x="0" y="642938"/>
            <a:ext cx="518477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8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主题：</a:t>
            </a:r>
            <a:r>
              <a:rPr lang="zh-CN" altLang="en-US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亲子</a:t>
            </a:r>
            <a:r>
              <a:rPr lang="en-US" altLang="zh-CN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关怀</a:t>
            </a:r>
          </a:p>
        </p:txBody>
      </p:sp>
      <p:sp>
        <p:nvSpPr>
          <p:cNvPr id="4" name="流程图: 顺序访问存储器 3"/>
          <p:cNvSpPr/>
          <p:nvPr/>
        </p:nvSpPr>
        <p:spPr>
          <a:xfrm>
            <a:off x="6143625" y="1214438"/>
            <a:ext cx="3000375" cy="2903537"/>
          </a:xfrm>
          <a:prstGeom prst="flowChartMagneticTap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5781" name="TextBox 4"/>
          <p:cNvSpPr txBox="1">
            <a:spLocks noChangeArrowheads="1"/>
          </p:cNvSpPr>
          <p:nvPr/>
        </p:nvSpPr>
        <p:spPr bwMode="auto">
          <a:xfrm>
            <a:off x="7537450" y="3786188"/>
            <a:ext cx="16779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400" b="1">
                <a:solidFill>
                  <a:srgbClr val="CC6600"/>
                </a:solidFill>
                <a:latin typeface="微软雅黑" pitchFamily="34" charset="-122"/>
                <a:ea typeface="微软雅黑" pitchFamily="34" charset="-122"/>
              </a:rPr>
              <a:t>可预期热点</a:t>
            </a:r>
          </a:p>
        </p:txBody>
      </p:sp>
      <p:sp>
        <p:nvSpPr>
          <p:cNvPr id="75782" name="TextBox 12"/>
          <p:cNvSpPr txBox="1">
            <a:spLocks noChangeArrowheads="1"/>
          </p:cNvSpPr>
          <p:nvPr/>
        </p:nvSpPr>
        <p:spPr bwMode="auto">
          <a:xfrm>
            <a:off x="71438" y="1357313"/>
            <a:ext cx="5786437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月，躁动的季节，当儿童节来临时。</a:t>
            </a:r>
            <a:endParaRPr lang="en-US" altLang="zh-CN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学生时代的回忆涌现眼前，感动、感慨、回忆、回味</a:t>
            </a:r>
            <a:endParaRPr lang="en-US" altLang="zh-CN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14313" y="1428750"/>
            <a:ext cx="4357687" cy="1588"/>
          </a:xfrm>
          <a:prstGeom prst="line">
            <a:avLst/>
          </a:prstGeom>
          <a:ln w="31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784" name="TextBox 15"/>
          <p:cNvSpPr txBox="1">
            <a:spLocks noChangeArrowheads="1"/>
          </p:cNvSpPr>
          <p:nvPr/>
        </p:nvSpPr>
        <p:spPr bwMode="auto">
          <a:xfrm>
            <a:off x="142875" y="2500313"/>
            <a:ext cx="5643563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品牌官微主活动</a:t>
            </a:r>
            <a:endParaRPr lang="en-US" altLang="zh-CN" sz="1600" b="1">
              <a:solidFill>
                <a:srgbClr val="FF33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主线活动：晒玩具</a:t>
            </a:r>
            <a:endParaRPr lang="en-US" altLang="zh-CN" sz="1200" b="1" i="1" u="sng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官微发起：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乐高中国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活动阐述：你还记得哪些年六一儿童节你收到过的礼物吗，一份礼物是否勾起很多美好的回忆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活动机制：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、晒出你的玩具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、发微博并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乐高中国 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785" name="TextBox 11"/>
          <p:cNvSpPr txBox="1">
            <a:spLocks noChangeArrowheads="1"/>
          </p:cNvSpPr>
          <p:nvPr/>
        </p:nvSpPr>
        <p:spPr bwMode="auto">
          <a:xfrm>
            <a:off x="5876925" y="1785938"/>
            <a:ext cx="205263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40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儿童节</a:t>
            </a:r>
          </a:p>
        </p:txBody>
      </p:sp>
      <p:sp>
        <p:nvSpPr>
          <p:cNvPr id="75786" name="TextBox 12"/>
          <p:cNvSpPr txBox="1">
            <a:spLocks noChangeArrowheads="1"/>
          </p:cNvSpPr>
          <p:nvPr/>
        </p:nvSpPr>
        <p:spPr bwMode="auto">
          <a:xfrm>
            <a:off x="5651500" y="3143250"/>
            <a:ext cx="20526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8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端午</a:t>
            </a:r>
          </a:p>
        </p:txBody>
      </p:sp>
      <p:sp>
        <p:nvSpPr>
          <p:cNvPr id="75787" name="TextBox 13"/>
          <p:cNvSpPr txBox="1">
            <a:spLocks noChangeArrowheads="1"/>
          </p:cNvSpPr>
          <p:nvPr/>
        </p:nvSpPr>
        <p:spPr bwMode="auto">
          <a:xfrm>
            <a:off x="6105525" y="1357313"/>
            <a:ext cx="20510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夏至</a:t>
            </a:r>
          </a:p>
        </p:txBody>
      </p:sp>
      <p:sp>
        <p:nvSpPr>
          <p:cNvPr id="75788" name="TextBox 15"/>
          <p:cNvSpPr txBox="1">
            <a:spLocks noChangeArrowheads="1"/>
          </p:cNvSpPr>
          <p:nvPr/>
        </p:nvSpPr>
        <p:spPr bwMode="auto">
          <a:xfrm>
            <a:off x="6948488" y="2428875"/>
            <a:ext cx="205263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36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大龄儿童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Box 2"/>
          <p:cNvSpPr>
            <a:spLocks noChangeArrowheads="1"/>
          </p:cNvSpPr>
          <p:nvPr/>
        </p:nvSpPr>
        <p:spPr bwMode="auto">
          <a:xfrm>
            <a:off x="357188" y="71438"/>
            <a:ext cx="2071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月度规划</a:t>
            </a:r>
            <a:r>
              <a:rPr lang="zh-CN" altLang="en-US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（七月）</a:t>
            </a:r>
            <a:endParaRPr lang="en-US" altLang="en-US" sz="1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6803" name="TextBox 2"/>
          <p:cNvSpPr txBox="1">
            <a:spLocks noChangeArrowheads="1"/>
          </p:cNvSpPr>
          <p:nvPr/>
        </p:nvSpPr>
        <p:spPr bwMode="auto">
          <a:xfrm>
            <a:off x="0" y="642938"/>
            <a:ext cx="518477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8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主题：</a:t>
            </a:r>
            <a:r>
              <a:rPr lang="zh-CN" altLang="en-US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暑期</a:t>
            </a:r>
            <a:r>
              <a:rPr lang="en-US" altLang="zh-CN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关怀</a:t>
            </a:r>
          </a:p>
        </p:txBody>
      </p:sp>
      <p:sp>
        <p:nvSpPr>
          <p:cNvPr id="4" name="流程图: 顺序访问存储器 3"/>
          <p:cNvSpPr/>
          <p:nvPr/>
        </p:nvSpPr>
        <p:spPr>
          <a:xfrm>
            <a:off x="6143625" y="1214438"/>
            <a:ext cx="3000375" cy="2903537"/>
          </a:xfrm>
          <a:prstGeom prst="flowChartMagneticTap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6805" name="TextBox 4"/>
          <p:cNvSpPr txBox="1">
            <a:spLocks noChangeArrowheads="1"/>
          </p:cNvSpPr>
          <p:nvPr/>
        </p:nvSpPr>
        <p:spPr bwMode="auto">
          <a:xfrm>
            <a:off x="7537450" y="3786188"/>
            <a:ext cx="16779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400" b="1">
                <a:solidFill>
                  <a:srgbClr val="CC6600"/>
                </a:solidFill>
                <a:latin typeface="微软雅黑" pitchFamily="34" charset="-122"/>
                <a:ea typeface="微软雅黑" pitchFamily="34" charset="-122"/>
              </a:rPr>
              <a:t>可预期热点</a:t>
            </a:r>
          </a:p>
        </p:txBody>
      </p:sp>
      <p:sp>
        <p:nvSpPr>
          <p:cNvPr id="76806" name="TextBox 12"/>
          <p:cNvSpPr txBox="1">
            <a:spLocks noChangeArrowheads="1"/>
          </p:cNvSpPr>
          <p:nvPr/>
        </p:nvSpPr>
        <p:spPr bwMode="auto">
          <a:xfrm>
            <a:off x="71438" y="1357313"/>
            <a:ext cx="5786437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月，炎热的代名词，但是暑期也到了。</a:t>
            </a:r>
            <a:endParaRPr lang="en-US" altLang="zh-CN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你怎样安排孩子的暑期计划呢？</a:t>
            </a:r>
            <a:endParaRPr lang="en-US" altLang="zh-CN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14313" y="1428750"/>
            <a:ext cx="4357687" cy="1588"/>
          </a:xfrm>
          <a:prstGeom prst="line">
            <a:avLst/>
          </a:prstGeom>
          <a:ln w="31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808" name="TextBox 15"/>
          <p:cNvSpPr txBox="1">
            <a:spLocks noChangeArrowheads="1"/>
          </p:cNvSpPr>
          <p:nvPr/>
        </p:nvSpPr>
        <p:spPr bwMode="auto">
          <a:xfrm>
            <a:off x="142875" y="2500313"/>
            <a:ext cx="5643563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品牌官微主活动</a:t>
            </a:r>
            <a:endParaRPr lang="en-US" altLang="zh-CN" sz="1600" b="1">
              <a:solidFill>
                <a:srgbClr val="FF33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主线活动：陪孩子一起过暑假</a:t>
            </a:r>
            <a:endParaRPr lang="en-US" altLang="zh-CN" sz="1200" b="1" i="1" u="sng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官微发起：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乐高中国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活动阐述：漫长的暑假又到了，特长班，补习功课，旅行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…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你给孩子准备了什么样的假期计划呢？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活动机制：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、说出你或者孩子的假期计划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、转发、评论微博 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809" name="TextBox 16"/>
          <p:cNvSpPr txBox="1">
            <a:spLocks noChangeArrowheads="1"/>
          </p:cNvSpPr>
          <p:nvPr/>
        </p:nvSpPr>
        <p:spPr bwMode="auto">
          <a:xfrm>
            <a:off x="5876925" y="2254250"/>
            <a:ext cx="205263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40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大小暑</a:t>
            </a:r>
          </a:p>
        </p:txBody>
      </p:sp>
      <p:sp>
        <p:nvSpPr>
          <p:cNvPr id="76810" name="TextBox 17"/>
          <p:cNvSpPr txBox="1">
            <a:spLocks noChangeArrowheads="1"/>
          </p:cNvSpPr>
          <p:nvPr/>
        </p:nvSpPr>
        <p:spPr bwMode="auto">
          <a:xfrm>
            <a:off x="6376988" y="3000375"/>
            <a:ext cx="20526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8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暑假</a:t>
            </a:r>
          </a:p>
        </p:txBody>
      </p:sp>
      <p:sp>
        <p:nvSpPr>
          <p:cNvPr id="76811" name="TextBox 18"/>
          <p:cNvSpPr txBox="1">
            <a:spLocks noChangeArrowheads="1"/>
          </p:cNvSpPr>
          <p:nvPr/>
        </p:nvSpPr>
        <p:spPr bwMode="auto">
          <a:xfrm>
            <a:off x="5875338" y="1500188"/>
            <a:ext cx="205263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32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热</a:t>
            </a:r>
          </a:p>
        </p:txBody>
      </p:sp>
      <p:sp>
        <p:nvSpPr>
          <p:cNvPr id="76812" name="TextBox 19"/>
          <p:cNvSpPr txBox="1">
            <a:spLocks noChangeArrowheads="1"/>
          </p:cNvSpPr>
          <p:nvPr/>
        </p:nvSpPr>
        <p:spPr bwMode="auto">
          <a:xfrm>
            <a:off x="6948488" y="2346325"/>
            <a:ext cx="20526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8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避暑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Box 2"/>
          <p:cNvSpPr>
            <a:spLocks noChangeArrowheads="1"/>
          </p:cNvSpPr>
          <p:nvPr/>
        </p:nvSpPr>
        <p:spPr bwMode="auto">
          <a:xfrm>
            <a:off x="357188" y="71438"/>
            <a:ext cx="2071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月度规划</a:t>
            </a:r>
            <a:r>
              <a:rPr lang="zh-CN" altLang="en-US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（八月）</a:t>
            </a:r>
            <a:endParaRPr lang="en-US" altLang="en-US" sz="1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7827" name="TextBox 2"/>
          <p:cNvSpPr txBox="1">
            <a:spLocks noChangeArrowheads="1"/>
          </p:cNvSpPr>
          <p:nvPr/>
        </p:nvSpPr>
        <p:spPr bwMode="auto">
          <a:xfrm>
            <a:off x="0" y="642938"/>
            <a:ext cx="518477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8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主题：</a:t>
            </a:r>
            <a:r>
              <a:rPr lang="zh-CN" altLang="en-US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爱情</a:t>
            </a:r>
            <a:r>
              <a:rPr lang="en-US" altLang="zh-CN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关怀</a:t>
            </a:r>
          </a:p>
        </p:txBody>
      </p:sp>
      <p:sp>
        <p:nvSpPr>
          <p:cNvPr id="4" name="流程图: 顺序访问存储器 3"/>
          <p:cNvSpPr/>
          <p:nvPr/>
        </p:nvSpPr>
        <p:spPr>
          <a:xfrm>
            <a:off x="6143625" y="1214438"/>
            <a:ext cx="3000375" cy="2903537"/>
          </a:xfrm>
          <a:prstGeom prst="flowChartMagneticTap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7829" name="TextBox 4"/>
          <p:cNvSpPr txBox="1">
            <a:spLocks noChangeArrowheads="1"/>
          </p:cNvSpPr>
          <p:nvPr/>
        </p:nvSpPr>
        <p:spPr bwMode="auto">
          <a:xfrm>
            <a:off x="7537450" y="3786188"/>
            <a:ext cx="16779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400" b="1">
                <a:solidFill>
                  <a:srgbClr val="CC6600"/>
                </a:solidFill>
                <a:latin typeface="微软雅黑" pitchFamily="34" charset="-122"/>
                <a:ea typeface="微软雅黑" pitchFamily="34" charset="-122"/>
              </a:rPr>
              <a:t>可预期热点</a:t>
            </a:r>
          </a:p>
        </p:txBody>
      </p:sp>
      <p:sp>
        <p:nvSpPr>
          <p:cNvPr id="77830" name="TextBox 12"/>
          <p:cNvSpPr txBox="1">
            <a:spLocks noChangeArrowheads="1"/>
          </p:cNvSpPr>
          <p:nvPr/>
        </p:nvSpPr>
        <p:spPr bwMode="auto">
          <a:xfrm>
            <a:off x="71438" y="1357313"/>
            <a:ext cx="5786437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月，是恋爱的季节。</a:t>
            </a:r>
            <a:endParaRPr lang="en-US" altLang="zh-CN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在这个浪漫的季节，你会找到梦中的</a:t>
            </a:r>
            <a:r>
              <a:rPr lang="en-US" altLang="zh-CN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Ta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214313" y="1428750"/>
            <a:ext cx="4357687" cy="1588"/>
          </a:xfrm>
          <a:prstGeom prst="line">
            <a:avLst/>
          </a:prstGeom>
          <a:ln w="31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832" name="TextBox 15"/>
          <p:cNvSpPr txBox="1">
            <a:spLocks noChangeArrowheads="1"/>
          </p:cNvSpPr>
          <p:nvPr/>
        </p:nvSpPr>
        <p:spPr bwMode="auto">
          <a:xfrm>
            <a:off x="142875" y="2500313"/>
            <a:ext cx="5643563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品牌官微主活动</a:t>
            </a:r>
            <a:endParaRPr lang="en-US" altLang="zh-CN" sz="1600" b="1">
              <a:solidFill>
                <a:srgbClr val="FF33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主线活动：微情书</a:t>
            </a:r>
            <a:endParaRPr lang="en-US" altLang="zh-CN" sz="1200" b="1" i="1" u="sng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官微发起：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乐高中国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活动阐述：七夕节告白，你想好用什么创意方式这这个浪漫的节日表白吗？先让小编审核下！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活动机制：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、写一封微情书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、转发、评论微博并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一名好友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833" name="TextBox 12"/>
          <p:cNvSpPr txBox="1">
            <a:spLocks noChangeArrowheads="1"/>
          </p:cNvSpPr>
          <p:nvPr/>
        </p:nvSpPr>
        <p:spPr bwMode="auto">
          <a:xfrm>
            <a:off x="5662613" y="2127250"/>
            <a:ext cx="205263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36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炎热</a:t>
            </a:r>
          </a:p>
        </p:txBody>
      </p:sp>
      <p:sp>
        <p:nvSpPr>
          <p:cNvPr id="77834" name="TextBox 13"/>
          <p:cNvSpPr txBox="1">
            <a:spLocks noChangeArrowheads="1"/>
          </p:cNvSpPr>
          <p:nvPr/>
        </p:nvSpPr>
        <p:spPr bwMode="auto">
          <a:xfrm>
            <a:off x="5662613" y="3059113"/>
            <a:ext cx="205263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32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七夕</a:t>
            </a:r>
          </a:p>
        </p:txBody>
      </p:sp>
      <p:sp>
        <p:nvSpPr>
          <p:cNvPr id="77835" name="TextBox 15"/>
          <p:cNvSpPr txBox="1">
            <a:spLocks noChangeArrowheads="1"/>
          </p:cNvSpPr>
          <p:nvPr/>
        </p:nvSpPr>
        <p:spPr bwMode="auto">
          <a:xfrm>
            <a:off x="5875338" y="1373188"/>
            <a:ext cx="2052637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8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立秋</a:t>
            </a:r>
          </a:p>
        </p:txBody>
      </p:sp>
      <p:sp>
        <p:nvSpPr>
          <p:cNvPr id="77836" name="TextBox 20"/>
          <p:cNvSpPr txBox="1">
            <a:spLocks noChangeArrowheads="1"/>
          </p:cNvSpPr>
          <p:nvPr/>
        </p:nvSpPr>
        <p:spPr bwMode="auto">
          <a:xfrm>
            <a:off x="6519863" y="2786063"/>
            <a:ext cx="20526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4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爱情</a:t>
            </a:r>
          </a:p>
        </p:txBody>
      </p:sp>
      <p:sp>
        <p:nvSpPr>
          <p:cNvPr id="77837" name="TextBox 21"/>
          <p:cNvSpPr txBox="1">
            <a:spLocks noChangeArrowheads="1"/>
          </p:cNvSpPr>
          <p:nvPr/>
        </p:nvSpPr>
        <p:spPr bwMode="auto">
          <a:xfrm>
            <a:off x="6948488" y="2219325"/>
            <a:ext cx="20526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4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处暑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Box 2"/>
          <p:cNvSpPr>
            <a:spLocks noChangeArrowheads="1"/>
          </p:cNvSpPr>
          <p:nvPr/>
        </p:nvSpPr>
        <p:spPr bwMode="auto">
          <a:xfrm>
            <a:off x="357188" y="71438"/>
            <a:ext cx="2071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月度规划</a:t>
            </a:r>
            <a:r>
              <a:rPr lang="zh-CN" altLang="en-US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（九月）</a:t>
            </a:r>
            <a:endParaRPr lang="en-US" altLang="en-US" sz="1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8851" name="TextBox 2"/>
          <p:cNvSpPr txBox="1">
            <a:spLocks noChangeArrowheads="1"/>
          </p:cNvSpPr>
          <p:nvPr/>
        </p:nvSpPr>
        <p:spPr bwMode="auto">
          <a:xfrm>
            <a:off x="0" y="642938"/>
            <a:ext cx="518477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8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主题：</a:t>
            </a:r>
            <a:r>
              <a:rPr lang="zh-CN" altLang="en-US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学园</a:t>
            </a:r>
            <a:r>
              <a:rPr lang="en-US" altLang="zh-CN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关怀</a:t>
            </a:r>
          </a:p>
        </p:txBody>
      </p:sp>
      <p:sp>
        <p:nvSpPr>
          <p:cNvPr id="4" name="流程图: 顺序访问存储器 3"/>
          <p:cNvSpPr/>
          <p:nvPr/>
        </p:nvSpPr>
        <p:spPr>
          <a:xfrm>
            <a:off x="6143625" y="1214438"/>
            <a:ext cx="3000375" cy="2903537"/>
          </a:xfrm>
          <a:prstGeom prst="flowChartMagneticTap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8853" name="TextBox 4"/>
          <p:cNvSpPr txBox="1">
            <a:spLocks noChangeArrowheads="1"/>
          </p:cNvSpPr>
          <p:nvPr/>
        </p:nvSpPr>
        <p:spPr bwMode="auto">
          <a:xfrm>
            <a:off x="7537450" y="3786188"/>
            <a:ext cx="16779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400" b="1">
                <a:solidFill>
                  <a:srgbClr val="CC6600"/>
                </a:solidFill>
                <a:latin typeface="微软雅黑" pitchFamily="34" charset="-122"/>
                <a:ea typeface="微软雅黑" pitchFamily="34" charset="-122"/>
              </a:rPr>
              <a:t>可预期热点</a:t>
            </a:r>
          </a:p>
        </p:txBody>
      </p:sp>
      <p:sp>
        <p:nvSpPr>
          <p:cNvPr id="78854" name="TextBox 12"/>
          <p:cNvSpPr txBox="1">
            <a:spLocks noChangeArrowheads="1"/>
          </p:cNvSpPr>
          <p:nvPr/>
        </p:nvSpPr>
        <p:spPr bwMode="auto">
          <a:xfrm>
            <a:off x="71438" y="1357313"/>
            <a:ext cx="5786437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CN" altLang="en-US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月，又是一年上学季。</a:t>
            </a:r>
            <a:endParaRPr lang="en-US" altLang="zh-CN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回味过去才能感受到校园的魅力</a:t>
            </a:r>
            <a:endParaRPr lang="en-US" altLang="zh-CN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14313" y="1428750"/>
            <a:ext cx="4357687" cy="1588"/>
          </a:xfrm>
          <a:prstGeom prst="line">
            <a:avLst/>
          </a:prstGeom>
          <a:ln w="31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856" name="TextBox 15"/>
          <p:cNvSpPr txBox="1">
            <a:spLocks noChangeArrowheads="1"/>
          </p:cNvSpPr>
          <p:nvPr/>
        </p:nvSpPr>
        <p:spPr bwMode="auto">
          <a:xfrm>
            <a:off x="142875" y="2500313"/>
            <a:ext cx="5643563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品牌官微主活动</a:t>
            </a:r>
            <a:endParaRPr lang="en-US" altLang="zh-CN" sz="1600" b="1">
              <a:solidFill>
                <a:srgbClr val="FF33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主线活动：老师喊你回学校读书啦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官微发起：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乐高中国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活动阐述：大学的食堂，宿舍的“乱室佳人”，爱恋过的老师，跟小编一起聊聊大学那些事儿！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活动机制：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、聊聊大学的点滴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、转发、评论微博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857" name="TextBox 13"/>
          <p:cNvSpPr txBox="1">
            <a:spLocks noChangeArrowheads="1"/>
          </p:cNvSpPr>
          <p:nvPr/>
        </p:nvSpPr>
        <p:spPr bwMode="auto">
          <a:xfrm>
            <a:off x="5857875" y="2286000"/>
            <a:ext cx="20526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32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中秋节</a:t>
            </a:r>
          </a:p>
        </p:txBody>
      </p:sp>
      <p:sp>
        <p:nvSpPr>
          <p:cNvPr id="78858" name="TextBox 16"/>
          <p:cNvSpPr txBox="1">
            <a:spLocks noChangeArrowheads="1"/>
          </p:cNvSpPr>
          <p:nvPr/>
        </p:nvSpPr>
        <p:spPr bwMode="auto">
          <a:xfrm>
            <a:off x="6429375" y="1785938"/>
            <a:ext cx="20526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4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又要上学了</a:t>
            </a:r>
          </a:p>
        </p:txBody>
      </p:sp>
      <p:sp>
        <p:nvSpPr>
          <p:cNvPr id="78859" name="TextBox 17"/>
          <p:cNvSpPr txBox="1">
            <a:spLocks noChangeArrowheads="1"/>
          </p:cNvSpPr>
          <p:nvPr/>
        </p:nvSpPr>
        <p:spPr bwMode="auto">
          <a:xfrm>
            <a:off x="5500688" y="3406775"/>
            <a:ext cx="31019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4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国庆长假去哪玩</a:t>
            </a:r>
          </a:p>
        </p:txBody>
      </p:sp>
      <p:sp>
        <p:nvSpPr>
          <p:cNvPr id="78860" name="TextBox 18"/>
          <p:cNvSpPr txBox="1">
            <a:spLocks noChangeArrowheads="1"/>
          </p:cNvSpPr>
          <p:nvPr/>
        </p:nvSpPr>
        <p:spPr bwMode="auto">
          <a:xfrm>
            <a:off x="6715125" y="2743200"/>
            <a:ext cx="20526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0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处暑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Box 2"/>
          <p:cNvSpPr>
            <a:spLocks noChangeArrowheads="1"/>
          </p:cNvSpPr>
          <p:nvPr/>
        </p:nvSpPr>
        <p:spPr bwMode="auto">
          <a:xfrm>
            <a:off x="357188" y="71438"/>
            <a:ext cx="2071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月度规划</a:t>
            </a:r>
            <a:r>
              <a:rPr lang="zh-CN" altLang="en-US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（十月）</a:t>
            </a:r>
            <a:endParaRPr lang="en-US" altLang="en-US" sz="1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9875" name="TextBox 2"/>
          <p:cNvSpPr txBox="1">
            <a:spLocks noChangeArrowheads="1"/>
          </p:cNvSpPr>
          <p:nvPr/>
        </p:nvSpPr>
        <p:spPr bwMode="auto">
          <a:xfrm>
            <a:off x="0" y="642938"/>
            <a:ext cx="518477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8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主题：</a:t>
            </a:r>
            <a:r>
              <a:rPr lang="zh-CN" altLang="en-US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自我</a:t>
            </a:r>
            <a:r>
              <a:rPr lang="en-US" altLang="zh-CN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关怀</a:t>
            </a:r>
          </a:p>
        </p:txBody>
      </p:sp>
      <p:sp>
        <p:nvSpPr>
          <p:cNvPr id="4" name="流程图: 顺序访问存储器 3"/>
          <p:cNvSpPr/>
          <p:nvPr/>
        </p:nvSpPr>
        <p:spPr>
          <a:xfrm>
            <a:off x="6143625" y="1214438"/>
            <a:ext cx="3000375" cy="2903537"/>
          </a:xfrm>
          <a:prstGeom prst="flowChartMagneticTap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9877" name="TextBox 4"/>
          <p:cNvSpPr txBox="1">
            <a:spLocks noChangeArrowheads="1"/>
          </p:cNvSpPr>
          <p:nvPr/>
        </p:nvSpPr>
        <p:spPr bwMode="auto">
          <a:xfrm>
            <a:off x="7537450" y="3786188"/>
            <a:ext cx="16779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400" b="1">
                <a:solidFill>
                  <a:srgbClr val="CC6600"/>
                </a:solidFill>
                <a:latin typeface="微软雅黑" pitchFamily="34" charset="-122"/>
                <a:ea typeface="微软雅黑" pitchFamily="34" charset="-122"/>
              </a:rPr>
              <a:t>可预期热点</a:t>
            </a:r>
          </a:p>
        </p:txBody>
      </p:sp>
      <p:sp>
        <p:nvSpPr>
          <p:cNvPr id="79878" name="TextBox 12"/>
          <p:cNvSpPr txBox="1">
            <a:spLocks noChangeArrowheads="1"/>
          </p:cNvSpPr>
          <p:nvPr/>
        </p:nvSpPr>
        <p:spPr bwMode="auto">
          <a:xfrm>
            <a:off x="71438" y="1357313"/>
            <a:ext cx="5786437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月，终于又临来空闲的时光</a:t>
            </a:r>
            <a:endParaRPr lang="en-US" altLang="zh-CN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你想利用这段时间去干什么呢？</a:t>
            </a:r>
            <a:endParaRPr lang="en-US" altLang="zh-CN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14313" y="1428750"/>
            <a:ext cx="4357687" cy="1588"/>
          </a:xfrm>
          <a:prstGeom prst="line">
            <a:avLst/>
          </a:prstGeom>
          <a:ln w="31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880" name="TextBox 15"/>
          <p:cNvSpPr txBox="1">
            <a:spLocks noChangeArrowheads="1"/>
          </p:cNvSpPr>
          <p:nvPr/>
        </p:nvSpPr>
        <p:spPr bwMode="auto">
          <a:xfrm>
            <a:off x="142875" y="2500313"/>
            <a:ext cx="5643563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品牌官微主活动</a:t>
            </a:r>
            <a:endParaRPr lang="en-US" altLang="zh-CN" sz="1600" b="1">
              <a:solidFill>
                <a:srgbClr val="FF33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主线活动：带乐高去旅行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官微发起：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乐高中国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活动阐述：国庆到了，带上乐高去旅行吧！用一张图证明你去过的地方！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活动机制：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、选择一张带有乐高元素的风景照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、发微博并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乐高中国 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881" name="TextBox 12"/>
          <p:cNvSpPr txBox="1">
            <a:spLocks noChangeArrowheads="1"/>
          </p:cNvSpPr>
          <p:nvPr/>
        </p:nvSpPr>
        <p:spPr bwMode="auto">
          <a:xfrm>
            <a:off x="5643563" y="2071688"/>
            <a:ext cx="277336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32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国庆黄金周</a:t>
            </a:r>
          </a:p>
        </p:txBody>
      </p:sp>
      <p:sp>
        <p:nvSpPr>
          <p:cNvPr id="79882" name="TextBox 15"/>
          <p:cNvSpPr txBox="1">
            <a:spLocks noChangeArrowheads="1"/>
          </p:cNvSpPr>
          <p:nvPr/>
        </p:nvSpPr>
        <p:spPr bwMode="auto">
          <a:xfrm>
            <a:off x="6572250" y="3000375"/>
            <a:ext cx="20526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8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旅行</a:t>
            </a:r>
          </a:p>
        </p:txBody>
      </p:sp>
      <p:sp>
        <p:nvSpPr>
          <p:cNvPr id="79883" name="TextBox 19"/>
          <p:cNvSpPr txBox="1">
            <a:spLocks noChangeArrowheads="1"/>
          </p:cNvSpPr>
          <p:nvPr/>
        </p:nvSpPr>
        <p:spPr bwMode="auto">
          <a:xfrm>
            <a:off x="6643688" y="1643063"/>
            <a:ext cx="20526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4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购物</a:t>
            </a:r>
          </a:p>
        </p:txBody>
      </p:sp>
      <p:sp>
        <p:nvSpPr>
          <p:cNvPr id="79884" name="TextBox 20"/>
          <p:cNvSpPr txBox="1">
            <a:spLocks noChangeArrowheads="1"/>
          </p:cNvSpPr>
          <p:nvPr/>
        </p:nvSpPr>
        <p:spPr bwMode="auto">
          <a:xfrm>
            <a:off x="4429125" y="2714625"/>
            <a:ext cx="31019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4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人山人海</a:t>
            </a:r>
          </a:p>
        </p:txBody>
      </p:sp>
      <p:sp>
        <p:nvSpPr>
          <p:cNvPr id="79885" name="TextBox 21"/>
          <p:cNvSpPr txBox="1">
            <a:spLocks noChangeArrowheads="1"/>
          </p:cNvSpPr>
          <p:nvPr/>
        </p:nvSpPr>
        <p:spPr bwMode="auto">
          <a:xfrm>
            <a:off x="6143625" y="3500438"/>
            <a:ext cx="205263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6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景点涨价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Box 2"/>
          <p:cNvSpPr>
            <a:spLocks noChangeArrowheads="1"/>
          </p:cNvSpPr>
          <p:nvPr/>
        </p:nvSpPr>
        <p:spPr bwMode="auto">
          <a:xfrm>
            <a:off x="357188" y="71438"/>
            <a:ext cx="2071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月度规划</a:t>
            </a:r>
            <a:r>
              <a:rPr lang="zh-CN" altLang="en-US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（十一月）</a:t>
            </a:r>
            <a:endParaRPr lang="en-US" altLang="en-US" sz="1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0899" name="TextBox 2"/>
          <p:cNvSpPr txBox="1">
            <a:spLocks noChangeArrowheads="1"/>
          </p:cNvSpPr>
          <p:nvPr/>
        </p:nvSpPr>
        <p:spPr bwMode="auto">
          <a:xfrm>
            <a:off x="0" y="642938"/>
            <a:ext cx="518477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8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主题：</a:t>
            </a:r>
            <a:r>
              <a:rPr lang="zh-CN" altLang="en-US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友情</a:t>
            </a:r>
            <a:r>
              <a:rPr lang="en-US" altLang="zh-CN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关怀</a:t>
            </a:r>
          </a:p>
        </p:txBody>
      </p:sp>
      <p:sp>
        <p:nvSpPr>
          <p:cNvPr id="4" name="流程图: 顺序访问存储器 3"/>
          <p:cNvSpPr/>
          <p:nvPr/>
        </p:nvSpPr>
        <p:spPr>
          <a:xfrm>
            <a:off x="6143625" y="1214438"/>
            <a:ext cx="3000375" cy="2903537"/>
          </a:xfrm>
          <a:prstGeom prst="flowChartMagneticTap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0901" name="TextBox 4"/>
          <p:cNvSpPr txBox="1">
            <a:spLocks noChangeArrowheads="1"/>
          </p:cNvSpPr>
          <p:nvPr/>
        </p:nvSpPr>
        <p:spPr bwMode="auto">
          <a:xfrm>
            <a:off x="7537450" y="3786188"/>
            <a:ext cx="16779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400" b="1">
                <a:solidFill>
                  <a:srgbClr val="CC6600"/>
                </a:solidFill>
                <a:latin typeface="微软雅黑" pitchFamily="34" charset="-122"/>
                <a:ea typeface="微软雅黑" pitchFamily="34" charset="-122"/>
              </a:rPr>
              <a:t>可预期热点</a:t>
            </a:r>
          </a:p>
        </p:txBody>
      </p:sp>
      <p:sp>
        <p:nvSpPr>
          <p:cNvPr id="80902" name="TextBox 12"/>
          <p:cNvSpPr txBox="1">
            <a:spLocks noChangeArrowheads="1"/>
          </p:cNvSpPr>
          <p:nvPr/>
        </p:nvSpPr>
        <p:spPr bwMode="auto">
          <a:xfrm>
            <a:off x="71438" y="1357313"/>
            <a:ext cx="5786437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月，一年一度的光棍节</a:t>
            </a:r>
            <a:endParaRPr lang="en-US" altLang="zh-CN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光棍节不孤单，因为有你们</a:t>
            </a:r>
            <a:r>
              <a:rPr lang="en-US" altLang="zh-CN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朋友</a:t>
            </a:r>
            <a:endParaRPr lang="en-US" altLang="zh-CN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14313" y="1428750"/>
            <a:ext cx="4357687" cy="1588"/>
          </a:xfrm>
          <a:prstGeom prst="line">
            <a:avLst/>
          </a:prstGeom>
          <a:ln w="31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04" name="TextBox 15"/>
          <p:cNvSpPr txBox="1">
            <a:spLocks noChangeArrowheads="1"/>
          </p:cNvSpPr>
          <p:nvPr/>
        </p:nvSpPr>
        <p:spPr bwMode="auto">
          <a:xfrm>
            <a:off x="142875" y="2500313"/>
            <a:ext cx="5643563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品牌官微主活动</a:t>
            </a:r>
            <a:endParaRPr lang="en-US" altLang="zh-CN" sz="1600" b="1">
              <a:solidFill>
                <a:srgbClr val="FF33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主线活动：光棍节不孤单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官微发起：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乐高中国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活动阐述：光棍节有你们不寂寞，单着的朋友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你身边的朋友，一起过光棍节吧！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活动机制：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、写下对朋友的感谢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、转发、评论微博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@3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名好友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905" name="TextBox 13"/>
          <p:cNvSpPr txBox="1">
            <a:spLocks noChangeArrowheads="1"/>
          </p:cNvSpPr>
          <p:nvPr/>
        </p:nvSpPr>
        <p:spPr bwMode="auto">
          <a:xfrm>
            <a:off x="5286375" y="2497138"/>
            <a:ext cx="277336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36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光棍节</a:t>
            </a:r>
          </a:p>
        </p:txBody>
      </p:sp>
      <p:sp>
        <p:nvSpPr>
          <p:cNvPr id="80906" name="TextBox 17"/>
          <p:cNvSpPr txBox="1">
            <a:spLocks noChangeArrowheads="1"/>
          </p:cNvSpPr>
          <p:nvPr/>
        </p:nvSpPr>
        <p:spPr bwMode="auto">
          <a:xfrm>
            <a:off x="6519863" y="1762125"/>
            <a:ext cx="20526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8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相亲脱光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Box 2"/>
          <p:cNvSpPr>
            <a:spLocks noChangeArrowheads="1"/>
          </p:cNvSpPr>
          <p:nvPr/>
        </p:nvSpPr>
        <p:spPr bwMode="auto">
          <a:xfrm>
            <a:off x="357188" y="71438"/>
            <a:ext cx="2071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月度规划</a:t>
            </a:r>
            <a:r>
              <a:rPr lang="zh-CN" altLang="en-US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（十二月）</a:t>
            </a:r>
            <a:endParaRPr lang="en-US" altLang="en-US" sz="1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1923" name="TextBox 2"/>
          <p:cNvSpPr txBox="1">
            <a:spLocks noChangeArrowheads="1"/>
          </p:cNvSpPr>
          <p:nvPr/>
        </p:nvSpPr>
        <p:spPr bwMode="auto">
          <a:xfrm>
            <a:off x="0" y="642938"/>
            <a:ext cx="518477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8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主题：</a:t>
            </a:r>
            <a:r>
              <a:rPr lang="zh-CN" altLang="en-US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年终</a:t>
            </a:r>
            <a:r>
              <a:rPr lang="en-US" altLang="zh-CN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4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关怀</a:t>
            </a:r>
          </a:p>
        </p:txBody>
      </p:sp>
      <p:sp>
        <p:nvSpPr>
          <p:cNvPr id="4" name="流程图: 顺序访问存储器 3"/>
          <p:cNvSpPr/>
          <p:nvPr/>
        </p:nvSpPr>
        <p:spPr>
          <a:xfrm>
            <a:off x="6143625" y="1214438"/>
            <a:ext cx="3000375" cy="2903537"/>
          </a:xfrm>
          <a:prstGeom prst="flowChartMagneticTap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1925" name="TextBox 4"/>
          <p:cNvSpPr txBox="1">
            <a:spLocks noChangeArrowheads="1"/>
          </p:cNvSpPr>
          <p:nvPr/>
        </p:nvSpPr>
        <p:spPr bwMode="auto">
          <a:xfrm>
            <a:off x="7537450" y="3786188"/>
            <a:ext cx="16779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400" b="1">
                <a:solidFill>
                  <a:srgbClr val="CC6600"/>
                </a:solidFill>
                <a:latin typeface="微软雅黑" pitchFamily="34" charset="-122"/>
                <a:ea typeface="微软雅黑" pitchFamily="34" charset="-122"/>
              </a:rPr>
              <a:t>可预期热点</a:t>
            </a:r>
          </a:p>
        </p:txBody>
      </p:sp>
      <p:sp>
        <p:nvSpPr>
          <p:cNvPr id="81926" name="TextBox 12"/>
          <p:cNvSpPr txBox="1">
            <a:spLocks noChangeArrowheads="1"/>
          </p:cNvSpPr>
          <p:nvPr/>
        </p:nvSpPr>
        <p:spPr bwMode="auto">
          <a:xfrm>
            <a:off x="71438" y="1357313"/>
            <a:ext cx="5786437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月，乐高中国 又走过了一年</a:t>
            </a:r>
            <a:endParaRPr lang="en-US" altLang="zh-CN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感谢那些一直陪伴粉丝们，有你们才有我们存在的意义</a:t>
            </a:r>
            <a:endParaRPr lang="en-US" altLang="zh-CN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14313" y="1428750"/>
            <a:ext cx="4357687" cy="1588"/>
          </a:xfrm>
          <a:prstGeom prst="line">
            <a:avLst/>
          </a:prstGeom>
          <a:ln w="31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28" name="TextBox 15"/>
          <p:cNvSpPr txBox="1">
            <a:spLocks noChangeArrowheads="1"/>
          </p:cNvSpPr>
          <p:nvPr/>
        </p:nvSpPr>
        <p:spPr bwMode="auto">
          <a:xfrm>
            <a:off x="142875" y="2500313"/>
            <a:ext cx="5643563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品牌官微主活动</a:t>
            </a:r>
            <a:endParaRPr lang="en-US" altLang="zh-CN" sz="1600" b="1">
              <a:solidFill>
                <a:srgbClr val="FF33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主线活动：最粉丝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官微发起：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乐高中国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活动阐述：一年过去了，感谢乐高迷一年对我们的关注与支持，小编来回馈广大粉丝，只要关注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乐高中国 ，用一句话证明你是乐高迷，我们就发奖哦！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活动机制：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、用一句话证明你是乐高迷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、转发、评论微博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@3</a:t>
            </a:r>
            <a:r>
              <a:rPr lang="zh-CN" altLang="en-US" sz="1200">
                <a:latin typeface="微软雅黑" pitchFamily="34" charset="-122"/>
                <a:ea typeface="微软雅黑" pitchFamily="34" charset="-122"/>
              </a:rPr>
              <a:t>名好友</a:t>
            </a:r>
            <a:endParaRPr lang="en-US" altLang="zh-CN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929" name="TextBox 10"/>
          <p:cNvSpPr txBox="1">
            <a:spLocks noChangeArrowheads="1"/>
          </p:cNvSpPr>
          <p:nvPr/>
        </p:nvSpPr>
        <p:spPr bwMode="auto">
          <a:xfrm>
            <a:off x="6445250" y="1643063"/>
            <a:ext cx="18415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40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圣诞节</a:t>
            </a:r>
          </a:p>
        </p:txBody>
      </p:sp>
      <p:sp>
        <p:nvSpPr>
          <p:cNvPr id="81930" name="TextBox 11"/>
          <p:cNvSpPr txBox="1">
            <a:spLocks noChangeArrowheads="1"/>
          </p:cNvSpPr>
          <p:nvPr/>
        </p:nvSpPr>
        <p:spPr bwMode="auto">
          <a:xfrm>
            <a:off x="6805613" y="2755900"/>
            <a:ext cx="205263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36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腊八粥</a:t>
            </a:r>
          </a:p>
        </p:txBody>
      </p:sp>
      <p:sp>
        <p:nvSpPr>
          <p:cNvPr id="81931" name="TextBox 12"/>
          <p:cNvSpPr txBox="1">
            <a:spLocks noChangeArrowheads="1"/>
          </p:cNvSpPr>
          <p:nvPr/>
        </p:nvSpPr>
        <p:spPr bwMode="auto">
          <a:xfrm>
            <a:off x="5840413" y="2500313"/>
            <a:ext cx="1374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大雪</a:t>
            </a:r>
          </a:p>
        </p:txBody>
      </p:sp>
      <p:sp>
        <p:nvSpPr>
          <p:cNvPr id="81932" name="TextBox 15"/>
          <p:cNvSpPr txBox="1">
            <a:spLocks noChangeArrowheads="1"/>
          </p:cNvSpPr>
          <p:nvPr/>
        </p:nvSpPr>
        <p:spPr bwMode="auto">
          <a:xfrm>
            <a:off x="6618288" y="2093913"/>
            <a:ext cx="20510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0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冬至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http://a3.att.hudong.com/55/20/01300000241358131106208036067_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4813" y="3189288"/>
            <a:ext cx="2428875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7" name="Picture 8" descr="http://img31.ddimg.cn/87/2/60059031-1_h.jpg"/>
          <p:cNvPicPr>
            <a:picLocks noChangeAspect="1" noChangeArrowheads="1"/>
          </p:cNvPicPr>
          <p:nvPr/>
        </p:nvPicPr>
        <p:blipFill>
          <a:blip r:embed="rId3" cstate="print"/>
          <a:srcRect b="6897"/>
          <a:stretch>
            <a:fillRect/>
          </a:stretch>
        </p:blipFill>
        <p:spPr bwMode="auto">
          <a:xfrm>
            <a:off x="7072313" y="2928938"/>
            <a:ext cx="2071687" cy="19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8" name="Picture 4" descr="国际儿童节相关漫画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7313" y="2928938"/>
            <a:ext cx="2143125" cy="199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949" name="Freeform 159"/>
          <p:cNvSpPr>
            <a:spLocks/>
          </p:cNvSpPr>
          <p:nvPr/>
        </p:nvSpPr>
        <p:spPr bwMode="auto">
          <a:xfrm>
            <a:off x="1147763" y="1371600"/>
            <a:ext cx="6188075" cy="365125"/>
          </a:xfrm>
          <a:custGeom>
            <a:avLst/>
            <a:gdLst>
              <a:gd name="T0" fmla="*/ 0 w 3896"/>
              <a:gd name="T1" fmla="*/ 363538 h 230"/>
              <a:gd name="T2" fmla="*/ 0 w 3896"/>
              <a:gd name="T3" fmla="*/ 0 h 230"/>
              <a:gd name="T4" fmla="*/ 6186487 w 3896"/>
              <a:gd name="T5" fmla="*/ 0 h 230"/>
              <a:gd name="T6" fmla="*/ 6186487 w 3896"/>
              <a:gd name="T7" fmla="*/ 354013 h 230"/>
              <a:gd name="T8" fmla="*/ 0 60000 65536"/>
              <a:gd name="T9" fmla="*/ 0 60000 65536"/>
              <a:gd name="T10" fmla="*/ 0 60000 65536"/>
              <a:gd name="T11" fmla="*/ 0 60000 65536"/>
              <a:gd name="T12" fmla="*/ 0 w 3896"/>
              <a:gd name="T13" fmla="*/ 0 h 230"/>
              <a:gd name="T14" fmla="*/ 3896 w 3896"/>
              <a:gd name="T15" fmla="*/ 230 h 23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96" h="230">
                <a:moveTo>
                  <a:pt x="0" y="229"/>
                </a:moveTo>
                <a:lnTo>
                  <a:pt x="0" y="0"/>
                </a:lnTo>
                <a:lnTo>
                  <a:pt x="3895" y="0"/>
                </a:lnTo>
                <a:lnTo>
                  <a:pt x="3895" y="223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zh-CN"/>
          </a:p>
        </p:txBody>
      </p:sp>
      <p:sp>
        <p:nvSpPr>
          <p:cNvPr id="21" name="Rectangle 164"/>
          <p:cNvSpPr>
            <a:spLocks noChangeArrowheads="1"/>
          </p:cNvSpPr>
          <p:nvPr/>
        </p:nvSpPr>
        <p:spPr bwMode="auto">
          <a:xfrm>
            <a:off x="6715125" y="1592263"/>
            <a:ext cx="1760538" cy="1765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91919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宋体" charset="-122"/>
              <a:cs typeface="Arial" charset="0"/>
            </a:endParaRPr>
          </a:p>
        </p:txBody>
      </p:sp>
      <p:sp>
        <p:nvSpPr>
          <p:cNvPr id="82951" name="Line 83"/>
          <p:cNvSpPr>
            <a:spLocks noChangeShapeType="1"/>
          </p:cNvSpPr>
          <p:nvPr/>
        </p:nvSpPr>
        <p:spPr bwMode="auto">
          <a:xfrm flipV="1">
            <a:off x="4237038" y="1363663"/>
            <a:ext cx="0" cy="3667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Rectangle 164"/>
          <p:cNvSpPr>
            <a:spLocks noChangeArrowheads="1"/>
          </p:cNvSpPr>
          <p:nvPr/>
        </p:nvSpPr>
        <p:spPr bwMode="auto">
          <a:xfrm>
            <a:off x="3643313" y="1592263"/>
            <a:ext cx="1760537" cy="1765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91919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宋体" charset="-122"/>
              <a:cs typeface="Arial" charset="0"/>
            </a:endParaRPr>
          </a:p>
        </p:txBody>
      </p:sp>
      <p:sp>
        <p:nvSpPr>
          <p:cNvPr id="82953" name="Line 98"/>
          <p:cNvSpPr>
            <a:spLocks noChangeShapeType="1"/>
          </p:cNvSpPr>
          <p:nvPr/>
        </p:nvSpPr>
        <p:spPr bwMode="auto">
          <a:xfrm flipV="1">
            <a:off x="4237038" y="917575"/>
            <a:ext cx="0" cy="4556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Rectangle 143"/>
          <p:cNvSpPr>
            <a:spLocks noChangeArrowheads="1"/>
          </p:cNvSpPr>
          <p:nvPr/>
        </p:nvSpPr>
        <p:spPr bwMode="auto">
          <a:xfrm>
            <a:off x="3678238" y="795338"/>
            <a:ext cx="1108075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91919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宋体" charset="-122"/>
              <a:cs typeface="Arial" charset="0"/>
            </a:endParaRPr>
          </a:p>
        </p:txBody>
      </p:sp>
      <p:sp>
        <p:nvSpPr>
          <p:cNvPr id="82955" name="Rectangle 144"/>
          <p:cNvSpPr>
            <a:spLocks noChangeArrowheads="1"/>
          </p:cNvSpPr>
          <p:nvPr/>
        </p:nvSpPr>
        <p:spPr bwMode="auto">
          <a:xfrm>
            <a:off x="3579813" y="785813"/>
            <a:ext cx="1304925" cy="2682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82550" tIns="41275" rIns="82550" bIns="41275" anchor="ctr">
            <a:spAutoFit/>
          </a:bodyPr>
          <a:lstStyle/>
          <a:p>
            <a:pPr algn="ctr" defTabSz="739775" eaLnBrk="0" hangingPunct="0"/>
            <a:r>
              <a:rPr lang="zh-CN" altLang="en-US" sz="1200" b="1">
                <a:latin typeface="微软雅黑" pitchFamily="34" charset="-122"/>
                <a:ea typeface="微软雅黑" pitchFamily="34" charset="-122"/>
              </a:rPr>
              <a:t>官网大活动</a:t>
            </a:r>
            <a:endParaRPr lang="en-US" altLang="zh-CN" sz="12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Rectangle 164"/>
          <p:cNvSpPr>
            <a:spLocks noChangeArrowheads="1"/>
          </p:cNvSpPr>
          <p:nvPr/>
        </p:nvSpPr>
        <p:spPr bwMode="auto">
          <a:xfrm>
            <a:off x="596900" y="1592263"/>
            <a:ext cx="1760538" cy="1765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91919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宋体" charset="-122"/>
              <a:cs typeface="Arial" charset="0"/>
            </a:endParaRPr>
          </a:p>
        </p:txBody>
      </p:sp>
      <p:sp>
        <p:nvSpPr>
          <p:cNvPr id="82957" name="Rectangle 166"/>
          <p:cNvSpPr>
            <a:spLocks noChangeArrowheads="1"/>
          </p:cNvSpPr>
          <p:nvPr/>
        </p:nvSpPr>
        <p:spPr bwMode="auto">
          <a:xfrm>
            <a:off x="533400" y="1654175"/>
            <a:ext cx="1304925" cy="2682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82550" tIns="41275" rIns="82550" bIns="41275" anchor="ctr">
            <a:spAutoFit/>
          </a:bodyPr>
          <a:lstStyle/>
          <a:p>
            <a:pPr defTabSz="739775" eaLnBrk="0" hangingPunct="0"/>
            <a:r>
              <a:rPr lang="zh-CN" altLang="en-US" sz="1200" b="1">
                <a:latin typeface="微软雅黑" pitchFamily="34" charset="-122"/>
                <a:ea typeface="微软雅黑" pitchFamily="34" charset="-122"/>
              </a:rPr>
              <a:t>儿童节</a:t>
            </a:r>
            <a:endParaRPr lang="en-US" altLang="zh-CN" sz="12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958" name="Rectangle 167"/>
          <p:cNvSpPr>
            <a:spLocks noChangeArrowheads="1"/>
          </p:cNvSpPr>
          <p:nvPr/>
        </p:nvSpPr>
        <p:spPr bwMode="auto">
          <a:xfrm>
            <a:off x="3622675" y="1654175"/>
            <a:ext cx="1304925" cy="2682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82550" tIns="41275" rIns="82550" bIns="41275" anchor="ctr">
            <a:spAutoFit/>
          </a:bodyPr>
          <a:lstStyle/>
          <a:p>
            <a:pPr defTabSz="739775" eaLnBrk="0" hangingPunct="0"/>
            <a:r>
              <a:rPr lang="zh-CN" altLang="en-US" sz="1200" b="1">
                <a:latin typeface="微软雅黑" pitchFamily="34" charset="-122"/>
                <a:ea typeface="微软雅黑" pitchFamily="34" charset="-122"/>
              </a:rPr>
              <a:t>暑期</a:t>
            </a:r>
            <a:endParaRPr lang="en-US" altLang="zh-CN" sz="12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959" name="Rectangle 168"/>
          <p:cNvSpPr>
            <a:spLocks noChangeArrowheads="1"/>
          </p:cNvSpPr>
          <p:nvPr/>
        </p:nvSpPr>
        <p:spPr bwMode="auto">
          <a:xfrm>
            <a:off x="6718300" y="1654175"/>
            <a:ext cx="1304925" cy="2682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82550" tIns="41275" rIns="82550" bIns="41275" anchor="ctr">
            <a:spAutoFit/>
          </a:bodyPr>
          <a:lstStyle/>
          <a:p>
            <a:pPr defTabSz="739775" eaLnBrk="0" hangingPunct="0"/>
            <a:r>
              <a:rPr lang="zh-CN" altLang="en-US" sz="1200" b="1">
                <a:latin typeface="微软雅黑" pitchFamily="34" charset="-122"/>
                <a:ea typeface="微软雅黑" pitchFamily="34" charset="-122"/>
              </a:rPr>
              <a:t>圣诞节</a:t>
            </a:r>
            <a:endParaRPr lang="en-US" altLang="zh-CN" sz="12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960" name="Rectangle 170"/>
          <p:cNvSpPr>
            <a:spLocks noChangeArrowheads="1"/>
          </p:cNvSpPr>
          <p:nvPr/>
        </p:nvSpPr>
        <p:spPr bwMode="auto">
          <a:xfrm>
            <a:off x="623888" y="2014538"/>
            <a:ext cx="1733550" cy="1238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82550" tIns="41275" rIns="82550" bIns="41275" anchor="ctr">
            <a:spAutoFit/>
          </a:bodyPr>
          <a:lstStyle/>
          <a:p>
            <a:pPr defTabSz="739775" eaLnBrk="0" hangingPunct="0">
              <a:lnSpc>
                <a:spcPct val="150000"/>
              </a:lnSpc>
            </a:pPr>
            <a:r>
              <a:rPr lang="zh-CN" altLang="en-US" sz="1000">
                <a:latin typeface="微软雅黑" pitchFamily="34" charset="-122"/>
                <a:ea typeface="微软雅黑" pitchFamily="34" charset="-122"/>
              </a:rPr>
              <a:t>时间：</a:t>
            </a:r>
            <a:r>
              <a:rPr lang="en-US" altLang="zh-CN" sz="100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000">
                <a:latin typeface="微软雅黑" pitchFamily="34" charset="-122"/>
                <a:ea typeface="微软雅黑" pitchFamily="34" charset="-122"/>
              </a:rPr>
              <a:t>月</a:t>
            </a:r>
            <a:endParaRPr lang="en-US" altLang="zh-CN" sz="1000">
              <a:latin typeface="微软雅黑" pitchFamily="34" charset="-122"/>
              <a:ea typeface="微软雅黑" pitchFamily="34" charset="-122"/>
            </a:endParaRPr>
          </a:p>
          <a:p>
            <a:pPr defTabSz="739775" eaLnBrk="0" hangingPunct="0">
              <a:lnSpc>
                <a:spcPct val="150000"/>
              </a:lnSpc>
            </a:pPr>
            <a:r>
              <a:rPr lang="zh-CN" altLang="en-US" sz="1000">
                <a:latin typeface="微软雅黑" pitchFamily="34" charset="-122"/>
                <a:ea typeface="微软雅黑" pitchFamily="34" charset="-122"/>
              </a:rPr>
              <a:t>概述：儿童节不单是孩子的节日，也是成年人回忆过去的节日，也是乐高宣传品牌的最好契机</a:t>
            </a:r>
            <a:endParaRPr lang="en-US" altLang="zh-CN" sz="1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961" name="Rectangle 171"/>
          <p:cNvSpPr>
            <a:spLocks noChangeArrowheads="1"/>
          </p:cNvSpPr>
          <p:nvPr/>
        </p:nvSpPr>
        <p:spPr bwMode="auto">
          <a:xfrm>
            <a:off x="3603625" y="2014538"/>
            <a:ext cx="1825625" cy="1238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82550" tIns="41275" rIns="82550" bIns="41275" anchor="ctr">
            <a:spAutoFit/>
          </a:bodyPr>
          <a:lstStyle/>
          <a:p>
            <a:pPr defTabSz="739775" eaLnBrk="0" hangingPunct="0">
              <a:lnSpc>
                <a:spcPct val="150000"/>
              </a:lnSpc>
            </a:pPr>
            <a:r>
              <a:rPr lang="zh-CN" altLang="en-US" sz="1000">
                <a:latin typeface="微软雅黑" pitchFamily="34" charset="-122"/>
                <a:ea typeface="微软雅黑" pitchFamily="34" charset="-122"/>
              </a:rPr>
              <a:t>时间：</a:t>
            </a:r>
            <a:r>
              <a:rPr lang="en-US" altLang="zh-CN" sz="100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1000">
                <a:latin typeface="微软雅黑" pitchFamily="34" charset="-122"/>
                <a:ea typeface="微软雅黑" pitchFamily="34" charset="-122"/>
              </a:rPr>
              <a:t>月</a:t>
            </a:r>
            <a:endParaRPr lang="en-US" altLang="zh-CN" sz="1000">
              <a:latin typeface="微软雅黑" pitchFamily="34" charset="-122"/>
              <a:ea typeface="微软雅黑" pitchFamily="34" charset="-122"/>
            </a:endParaRPr>
          </a:p>
          <a:p>
            <a:pPr defTabSz="739775" eaLnBrk="0" hangingPunct="0">
              <a:lnSpc>
                <a:spcPct val="150000"/>
              </a:lnSpc>
            </a:pPr>
            <a:r>
              <a:rPr lang="zh-CN" altLang="en-US" sz="1000">
                <a:latin typeface="微软雅黑" pitchFamily="34" charset="-122"/>
                <a:ea typeface="微软雅黑" pitchFamily="34" charset="-122"/>
              </a:rPr>
              <a:t>概述：暑期到了，孩子有了更多时间，而父母也会更关注孩子的暑期计划。是没完的补习班，还是让孩子快乐的拼砌</a:t>
            </a:r>
            <a:endParaRPr lang="en-US" altLang="zh-CN" sz="1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962" name="Rectangle 172"/>
          <p:cNvSpPr>
            <a:spLocks noChangeArrowheads="1"/>
          </p:cNvSpPr>
          <p:nvPr/>
        </p:nvSpPr>
        <p:spPr bwMode="auto">
          <a:xfrm>
            <a:off x="6699250" y="2014538"/>
            <a:ext cx="1730375" cy="1238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82550" tIns="41275" rIns="82550" bIns="41275" anchor="ctr">
            <a:spAutoFit/>
          </a:bodyPr>
          <a:lstStyle/>
          <a:p>
            <a:pPr defTabSz="739775" eaLnBrk="0" hangingPunct="0">
              <a:lnSpc>
                <a:spcPct val="150000"/>
              </a:lnSpc>
            </a:pPr>
            <a:r>
              <a:rPr lang="zh-CN" altLang="en-US" sz="1000">
                <a:latin typeface="微软雅黑" pitchFamily="34" charset="-122"/>
                <a:ea typeface="微软雅黑" pitchFamily="34" charset="-122"/>
              </a:rPr>
              <a:t>时间：</a:t>
            </a:r>
            <a:r>
              <a:rPr lang="en-US" altLang="zh-CN" sz="1000"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000">
                <a:latin typeface="微软雅黑" pitchFamily="34" charset="-122"/>
                <a:ea typeface="微软雅黑" pitchFamily="34" charset="-122"/>
              </a:rPr>
              <a:t>月</a:t>
            </a:r>
            <a:endParaRPr lang="en-US" altLang="zh-CN" sz="1000">
              <a:latin typeface="微软雅黑" pitchFamily="34" charset="-122"/>
              <a:ea typeface="微软雅黑" pitchFamily="34" charset="-122"/>
            </a:endParaRPr>
          </a:p>
          <a:p>
            <a:pPr defTabSz="739775" eaLnBrk="0" hangingPunct="0">
              <a:lnSpc>
                <a:spcPct val="150000"/>
              </a:lnSpc>
            </a:pPr>
            <a:r>
              <a:rPr lang="zh-CN" altLang="en-US" sz="1000">
                <a:latin typeface="微软雅黑" pitchFamily="34" charset="-122"/>
                <a:ea typeface="微软雅黑" pitchFamily="34" charset="-122"/>
              </a:rPr>
              <a:t>概述：圣诞节是乐高品牌的销售旺季，这个时候的宣传能够最有效率的引起粉丝线下购买。</a:t>
            </a:r>
            <a:endParaRPr lang="en-US" altLang="zh-CN" sz="1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963" name="TextBox 2"/>
          <p:cNvSpPr>
            <a:spLocks noChangeArrowheads="1"/>
          </p:cNvSpPr>
          <p:nvPr/>
        </p:nvSpPr>
        <p:spPr bwMode="auto">
          <a:xfrm>
            <a:off x="357188" y="71438"/>
            <a:ext cx="2071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大型活动</a:t>
            </a:r>
            <a:endParaRPr lang="en-US" altLang="en-US" sz="1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矩形标注 4"/>
          <p:cNvSpPr>
            <a:spLocks noChangeArrowheads="1"/>
          </p:cNvSpPr>
          <p:nvPr/>
        </p:nvSpPr>
        <p:spPr bwMode="auto">
          <a:xfrm>
            <a:off x="0" y="987425"/>
            <a:ext cx="5500688" cy="1357313"/>
          </a:xfrm>
          <a:prstGeom prst="wedgeRectCallout">
            <a:avLst>
              <a:gd name="adj1" fmla="val 56500"/>
              <a:gd name="adj2" fmla="val -12310"/>
            </a:avLst>
          </a:prstGeom>
          <a:solidFill>
            <a:srgbClr val="FFFFFF">
              <a:alpha val="27058"/>
            </a:srgb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55299" name="矩形 4"/>
          <p:cNvSpPr>
            <a:spLocks noChangeArrowheads="1"/>
          </p:cNvSpPr>
          <p:nvPr/>
        </p:nvSpPr>
        <p:spPr bwMode="auto">
          <a:xfrm>
            <a:off x="322263" y="987425"/>
            <a:ext cx="467147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@</a:t>
            </a:r>
            <a:r>
              <a:rPr lang="zh-CN" altLang="en-US" sz="28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乐高中国</a:t>
            </a:r>
            <a:r>
              <a:rPr lang="en-US" altLang="zh-CN" sz="28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2013</a:t>
            </a:r>
            <a:r>
              <a:rPr lang="zh-CN" altLang="en-US" sz="28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年运营情况</a:t>
            </a: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Box 2"/>
          <p:cNvSpPr>
            <a:spLocks noChangeArrowheads="1"/>
          </p:cNvSpPr>
          <p:nvPr/>
        </p:nvSpPr>
        <p:spPr bwMode="auto">
          <a:xfrm>
            <a:off x="357188" y="71438"/>
            <a:ext cx="2071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运营思路</a:t>
            </a:r>
            <a:endParaRPr lang="en-US" altLang="en-US" b="1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7347" name="Rectangle 30"/>
          <p:cNvSpPr>
            <a:spLocks noChangeArrowheads="1"/>
          </p:cNvSpPr>
          <p:nvPr/>
        </p:nvSpPr>
        <p:spPr bwMode="auto">
          <a:xfrm>
            <a:off x="1395413" y="1528763"/>
            <a:ext cx="1390650" cy="1176337"/>
          </a:xfrm>
          <a:prstGeom prst="rect">
            <a:avLst/>
          </a:prstGeom>
          <a:gradFill rotWithShape="1">
            <a:gsLst>
              <a:gs pos="0">
                <a:srgbClr val="004074"/>
              </a:gs>
              <a:gs pos="100000">
                <a:srgbClr val="5A83A5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 sz="16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348" name="Freeform 17"/>
          <p:cNvSpPr>
            <a:spLocks/>
          </p:cNvSpPr>
          <p:nvPr/>
        </p:nvSpPr>
        <p:spPr bwMode="auto">
          <a:xfrm>
            <a:off x="2960688" y="1528763"/>
            <a:ext cx="2974975" cy="2827337"/>
          </a:xfrm>
          <a:custGeom>
            <a:avLst/>
            <a:gdLst>
              <a:gd name="T0" fmla="*/ 2147483647 w 2428"/>
              <a:gd name="T1" fmla="*/ 2147483647 h 2308"/>
              <a:gd name="T2" fmla="*/ 0 w 2428"/>
              <a:gd name="T3" fmla="*/ 2147483647 h 2308"/>
              <a:gd name="T4" fmla="*/ 0 w 2428"/>
              <a:gd name="T5" fmla="*/ 2147483647 h 2308"/>
              <a:gd name="T6" fmla="*/ 2147483647 w 2428"/>
              <a:gd name="T7" fmla="*/ 2147483647 h 2308"/>
              <a:gd name="T8" fmla="*/ 2147483647 w 2428"/>
              <a:gd name="T9" fmla="*/ 2147483647 h 2308"/>
              <a:gd name="T10" fmla="*/ 2147483647 w 2428"/>
              <a:gd name="T11" fmla="*/ 2147483647 h 2308"/>
              <a:gd name="T12" fmla="*/ 2147483647 w 2428"/>
              <a:gd name="T13" fmla="*/ 2147483647 h 2308"/>
              <a:gd name="T14" fmla="*/ 0 w 2428"/>
              <a:gd name="T15" fmla="*/ 2147483647 h 2308"/>
              <a:gd name="T16" fmla="*/ 0 w 2428"/>
              <a:gd name="T17" fmla="*/ 2147483647 h 2308"/>
              <a:gd name="T18" fmla="*/ 2147483647 w 2428"/>
              <a:gd name="T19" fmla="*/ 2147483647 h 2308"/>
              <a:gd name="T20" fmla="*/ 2147483647 w 2428"/>
              <a:gd name="T21" fmla="*/ 2147483647 h 2308"/>
              <a:gd name="T22" fmla="*/ 2147483647 w 2428"/>
              <a:gd name="T23" fmla="*/ 2147483647 h 2308"/>
              <a:gd name="T24" fmla="*/ 2147483647 w 2428"/>
              <a:gd name="T25" fmla="*/ 2147483647 h 2308"/>
              <a:gd name="T26" fmla="*/ 2147483647 w 2428"/>
              <a:gd name="T27" fmla="*/ 2147483647 h 2308"/>
              <a:gd name="T28" fmla="*/ 2147483647 w 2428"/>
              <a:gd name="T29" fmla="*/ 2147483647 h 2308"/>
              <a:gd name="T30" fmla="*/ 2147483647 w 2428"/>
              <a:gd name="T31" fmla="*/ 2147483647 h 2308"/>
              <a:gd name="T32" fmla="*/ 2147483647 w 2428"/>
              <a:gd name="T33" fmla="*/ 2147483647 h 2308"/>
              <a:gd name="T34" fmla="*/ 2147483647 w 2428"/>
              <a:gd name="T35" fmla="*/ 2147483647 h 2308"/>
              <a:gd name="T36" fmla="*/ 2147483647 w 2428"/>
              <a:gd name="T37" fmla="*/ 2147483647 h 2308"/>
              <a:gd name="T38" fmla="*/ 2147483647 w 2428"/>
              <a:gd name="T39" fmla="*/ 2147483647 h 2308"/>
              <a:gd name="T40" fmla="*/ 2147483647 w 2428"/>
              <a:gd name="T41" fmla="*/ 2147483647 h 2308"/>
              <a:gd name="T42" fmla="*/ 2147483647 w 2428"/>
              <a:gd name="T43" fmla="*/ 2147483647 h 2308"/>
              <a:gd name="T44" fmla="*/ 2147483647 w 2428"/>
              <a:gd name="T45" fmla="*/ 0 h 2308"/>
              <a:gd name="T46" fmla="*/ 2147483647 w 2428"/>
              <a:gd name="T47" fmla="*/ 0 h 2308"/>
              <a:gd name="T48" fmla="*/ 2147483647 w 2428"/>
              <a:gd name="T49" fmla="*/ 2147483647 h 2308"/>
              <a:gd name="T50" fmla="*/ 2147483647 w 2428"/>
              <a:gd name="T51" fmla="*/ 2147483647 h 2308"/>
              <a:gd name="T52" fmla="*/ 2147483647 w 2428"/>
              <a:gd name="T53" fmla="*/ 2147483647 h 2308"/>
              <a:gd name="T54" fmla="*/ 2147483647 w 2428"/>
              <a:gd name="T55" fmla="*/ 2147483647 h 2308"/>
              <a:gd name="T56" fmla="*/ 2147483647 w 2428"/>
              <a:gd name="T57" fmla="*/ 2147483647 h 230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2428"/>
              <a:gd name="T88" fmla="*/ 0 h 2308"/>
              <a:gd name="T89" fmla="*/ 2428 w 2428"/>
              <a:gd name="T90" fmla="*/ 2308 h 2308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2428" h="2308">
                <a:moveTo>
                  <a:pt x="745" y="6"/>
                </a:moveTo>
                <a:lnTo>
                  <a:pt x="0" y="6"/>
                </a:lnTo>
                <a:lnTo>
                  <a:pt x="0" y="767"/>
                </a:lnTo>
                <a:lnTo>
                  <a:pt x="121" y="640"/>
                </a:lnTo>
                <a:lnTo>
                  <a:pt x="591" y="1114"/>
                </a:lnTo>
                <a:lnTo>
                  <a:pt x="591" y="1197"/>
                </a:lnTo>
                <a:lnTo>
                  <a:pt x="121" y="1667"/>
                </a:lnTo>
                <a:lnTo>
                  <a:pt x="0" y="1547"/>
                </a:lnTo>
                <a:lnTo>
                  <a:pt x="0" y="2295"/>
                </a:lnTo>
                <a:lnTo>
                  <a:pt x="739" y="2295"/>
                </a:lnTo>
                <a:lnTo>
                  <a:pt x="634" y="2190"/>
                </a:lnTo>
                <a:lnTo>
                  <a:pt x="1073" y="1751"/>
                </a:lnTo>
                <a:lnTo>
                  <a:pt x="1352" y="1751"/>
                </a:lnTo>
                <a:lnTo>
                  <a:pt x="1788" y="2187"/>
                </a:lnTo>
                <a:lnTo>
                  <a:pt x="1670" y="2308"/>
                </a:lnTo>
                <a:lnTo>
                  <a:pt x="2428" y="2308"/>
                </a:lnTo>
                <a:lnTo>
                  <a:pt x="2428" y="1547"/>
                </a:lnTo>
                <a:lnTo>
                  <a:pt x="2307" y="1670"/>
                </a:lnTo>
                <a:lnTo>
                  <a:pt x="1822" y="1185"/>
                </a:lnTo>
                <a:lnTo>
                  <a:pt x="1822" y="1114"/>
                </a:lnTo>
                <a:lnTo>
                  <a:pt x="2298" y="640"/>
                </a:lnTo>
                <a:lnTo>
                  <a:pt x="2416" y="761"/>
                </a:lnTo>
                <a:lnTo>
                  <a:pt x="2416" y="0"/>
                </a:lnTo>
                <a:lnTo>
                  <a:pt x="1679" y="0"/>
                </a:lnTo>
                <a:lnTo>
                  <a:pt x="1794" y="118"/>
                </a:lnTo>
                <a:lnTo>
                  <a:pt x="1355" y="557"/>
                </a:lnTo>
                <a:lnTo>
                  <a:pt x="1079" y="557"/>
                </a:lnTo>
                <a:lnTo>
                  <a:pt x="640" y="115"/>
                </a:lnTo>
                <a:lnTo>
                  <a:pt x="745" y="6"/>
                </a:lnTo>
                <a:close/>
              </a:path>
            </a:pathLst>
          </a:custGeom>
          <a:gradFill rotWithShape="1">
            <a:gsLst>
              <a:gs pos="0">
                <a:srgbClr val="787878"/>
              </a:gs>
              <a:gs pos="50000">
                <a:srgbClr val="C0C0C0"/>
              </a:gs>
              <a:gs pos="100000">
                <a:srgbClr val="787878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349" name="Rectangle 30"/>
          <p:cNvSpPr>
            <a:spLocks noChangeArrowheads="1"/>
          </p:cNvSpPr>
          <p:nvPr/>
        </p:nvSpPr>
        <p:spPr bwMode="auto">
          <a:xfrm>
            <a:off x="1395413" y="3181350"/>
            <a:ext cx="1390650" cy="1176338"/>
          </a:xfrm>
          <a:prstGeom prst="rect">
            <a:avLst/>
          </a:prstGeom>
          <a:gradFill rotWithShape="1">
            <a:gsLst>
              <a:gs pos="0">
                <a:srgbClr val="004074"/>
              </a:gs>
              <a:gs pos="100000">
                <a:srgbClr val="5A83A5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57350" name="Rectangle 30"/>
          <p:cNvSpPr>
            <a:spLocks noChangeArrowheads="1"/>
          </p:cNvSpPr>
          <p:nvPr/>
        </p:nvSpPr>
        <p:spPr bwMode="auto">
          <a:xfrm>
            <a:off x="6110288" y="3181350"/>
            <a:ext cx="1390650" cy="1176338"/>
          </a:xfrm>
          <a:prstGeom prst="rect">
            <a:avLst/>
          </a:prstGeom>
          <a:gradFill rotWithShape="1">
            <a:gsLst>
              <a:gs pos="0">
                <a:srgbClr val="004074"/>
              </a:gs>
              <a:gs pos="100000">
                <a:srgbClr val="5A83A5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57351" name="Rectangle 30"/>
          <p:cNvSpPr>
            <a:spLocks noChangeArrowheads="1"/>
          </p:cNvSpPr>
          <p:nvPr/>
        </p:nvSpPr>
        <p:spPr bwMode="auto">
          <a:xfrm>
            <a:off x="6110288" y="1528763"/>
            <a:ext cx="1390650" cy="1176337"/>
          </a:xfrm>
          <a:prstGeom prst="rect">
            <a:avLst/>
          </a:prstGeom>
          <a:gradFill rotWithShape="1">
            <a:gsLst>
              <a:gs pos="0">
                <a:srgbClr val="004074"/>
              </a:gs>
              <a:gs pos="100000">
                <a:srgbClr val="5A83A5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57352" name="TextBox 10"/>
          <p:cNvSpPr txBox="1">
            <a:spLocks noChangeArrowheads="1"/>
          </p:cNvSpPr>
          <p:nvPr/>
        </p:nvSpPr>
        <p:spPr bwMode="auto">
          <a:xfrm>
            <a:off x="1357313" y="1514475"/>
            <a:ext cx="150018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2013</a:t>
            </a:r>
            <a:r>
              <a:rPr lang="zh-CN" altLang="en-US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年，我们需要更大力度的吸引粉丝关注，扩大我们影响力</a:t>
            </a:r>
            <a:endParaRPr lang="zh-CN" altLang="zh-CN" sz="1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353" name="TextBox 11"/>
          <p:cNvSpPr txBox="1">
            <a:spLocks noChangeArrowheads="1"/>
          </p:cNvSpPr>
          <p:nvPr/>
        </p:nvSpPr>
        <p:spPr bwMode="auto">
          <a:xfrm>
            <a:off x="1357313" y="3157538"/>
            <a:ext cx="14287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让粉丝具有更高的营销价值，尽可能的变成乐高（潜在）消费者</a:t>
            </a:r>
            <a:endParaRPr lang="zh-CN" altLang="zh-CN" sz="1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354" name="TextBox 12"/>
          <p:cNvSpPr txBox="1">
            <a:spLocks noChangeArrowheads="1"/>
          </p:cNvSpPr>
          <p:nvPr/>
        </p:nvSpPr>
        <p:spPr bwMode="auto">
          <a:xfrm>
            <a:off x="6072188" y="1500188"/>
            <a:ext cx="14287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我们需要让粉丝接受我们诉求，成为我们乐高品牌主动传播者</a:t>
            </a:r>
            <a:endParaRPr lang="zh-CN" altLang="zh-CN" sz="1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355" name="TextBox 13"/>
          <p:cNvSpPr txBox="1">
            <a:spLocks noChangeArrowheads="1"/>
          </p:cNvSpPr>
          <p:nvPr/>
        </p:nvSpPr>
        <p:spPr bwMode="auto">
          <a:xfrm>
            <a:off x="6072188" y="3143250"/>
            <a:ext cx="14287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从“最闪耀乐高家庭”出发，开启</a:t>
            </a:r>
            <a:r>
              <a:rPr lang="en-US" altLang="zh-CN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2013</a:t>
            </a:r>
            <a:r>
              <a:rPr lang="zh-CN" altLang="en-US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年“人文关怀”主题</a:t>
            </a:r>
            <a:endParaRPr lang="zh-CN" altLang="zh-CN" sz="1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356" name="TextBox 14"/>
          <p:cNvSpPr txBox="1">
            <a:spLocks noChangeArrowheads="1"/>
          </p:cNvSpPr>
          <p:nvPr/>
        </p:nvSpPr>
        <p:spPr bwMode="auto">
          <a:xfrm rot="2386559">
            <a:off x="3235325" y="2163763"/>
            <a:ext cx="12858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>
                <a:latin typeface="微软雅黑" pitchFamily="34" charset="-122"/>
                <a:ea typeface="微软雅黑" pitchFamily="34" charset="-122"/>
              </a:rPr>
              <a:t>积累粉丝</a:t>
            </a:r>
            <a:endParaRPr lang="en-US" sz="20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357" name="TextBox 15"/>
          <p:cNvSpPr txBox="1">
            <a:spLocks noChangeArrowheads="1"/>
          </p:cNvSpPr>
          <p:nvPr/>
        </p:nvSpPr>
        <p:spPr bwMode="auto">
          <a:xfrm rot="-2532546">
            <a:off x="3175000" y="3363913"/>
            <a:ext cx="12858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>
                <a:latin typeface="微软雅黑" pitchFamily="34" charset="-122"/>
                <a:ea typeface="微软雅黑" pitchFamily="34" charset="-122"/>
              </a:rPr>
              <a:t>营销价值</a:t>
            </a:r>
            <a:endParaRPr lang="en-US" sz="20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358" name="TextBox 16"/>
          <p:cNvSpPr txBox="1">
            <a:spLocks noChangeArrowheads="1"/>
          </p:cNvSpPr>
          <p:nvPr/>
        </p:nvSpPr>
        <p:spPr bwMode="auto">
          <a:xfrm rot="-2688324">
            <a:off x="4525963" y="2133600"/>
            <a:ext cx="12858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>
                <a:latin typeface="微软雅黑" pitchFamily="34" charset="-122"/>
                <a:ea typeface="微软雅黑" pitchFamily="34" charset="-122"/>
              </a:rPr>
              <a:t>彰显品牌</a:t>
            </a:r>
            <a:endParaRPr lang="en-US" sz="20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359" name="TextBox 17"/>
          <p:cNvSpPr txBox="1">
            <a:spLocks noChangeArrowheads="1"/>
          </p:cNvSpPr>
          <p:nvPr/>
        </p:nvSpPr>
        <p:spPr bwMode="auto">
          <a:xfrm rot="2680243">
            <a:off x="4545013" y="3394075"/>
            <a:ext cx="12858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>
                <a:latin typeface="微软雅黑" pitchFamily="34" charset="-122"/>
                <a:ea typeface="微软雅黑" pitchFamily="34" charset="-122"/>
              </a:rPr>
              <a:t>人文关怀</a:t>
            </a:r>
            <a:endParaRPr lang="en-US" sz="20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360" name="TextBox 19"/>
          <p:cNvSpPr txBox="1">
            <a:spLocks noChangeArrowheads="1"/>
          </p:cNvSpPr>
          <p:nvPr/>
        </p:nvSpPr>
        <p:spPr bwMode="auto">
          <a:xfrm>
            <a:off x="142875" y="785813"/>
            <a:ext cx="8215313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600" b="1">
                <a:latin typeface="微软雅黑" pitchFamily="34" charset="-122"/>
                <a:ea typeface="微软雅黑" pitchFamily="34" charset="-122"/>
              </a:rPr>
              <a:t>年，让粉丝</a:t>
            </a:r>
            <a:r>
              <a:rPr lang="zh-CN" altLang="en-US" sz="2000" b="1" i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知道 </a:t>
            </a:r>
            <a:r>
              <a:rPr lang="zh-CN" altLang="en-US" sz="1600" b="1">
                <a:latin typeface="微软雅黑" pitchFamily="34" charset="-122"/>
                <a:ea typeface="微软雅黑" pitchFamily="34" charset="-122"/>
              </a:rPr>
              <a:t>我们；</a:t>
            </a:r>
            <a:r>
              <a:rPr lang="en-US" altLang="zh-CN" sz="1600" b="1">
                <a:latin typeface="微软雅黑" pitchFamily="34" charset="-122"/>
                <a:ea typeface="微软雅黑" pitchFamily="34" charset="-122"/>
              </a:rPr>
              <a:t>2012</a:t>
            </a:r>
            <a:r>
              <a:rPr lang="zh-CN" altLang="en-US" sz="1600" b="1">
                <a:latin typeface="微软雅黑" pitchFamily="34" charset="-122"/>
                <a:ea typeface="微软雅黑" pitchFamily="34" charset="-122"/>
              </a:rPr>
              <a:t>年，让粉丝</a:t>
            </a:r>
            <a:r>
              <a:rPr lang="zh-CN" altLang="en-US" sz="2000" b="1" i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喜欢 </a:t>
            </a:r>
            <a:r>
              <a:rPr lang="zh-CN" altLang="en-US" sz="1600" b="1">
                <a:latin typeface="微软雅黑" pitchFamily="34" charset="-122"/>
                <a:ea typeface="微软雅黑" pitchFamily="34" charset="-122"/>
              </a:rPr>
              <a:t>我们；</a:t>
            </a:r>
            <a:r>
              <a:rPr lang="en-US" altLang="zh-CN" sz="1600" b="1">
                <a:latin typeface="微软雅黑" pitchFamily="34" charset="-122"/>
                <a:ea typeface="微软雅黑" pitchFamily="34" charset="-122"/>
              </a:rPr>
              <a:t>2013</a:t>
            </a:r>
            <a:r>
              <a:rPr lang="zh-CN" altLang="en-US" sz="1600" b="1">
                <a:latin typeface="微软雅黑" pitchFamily="34" charset="-122"/>
                <a:ea typeface="微软雅黑" pitchFamily="34" charset="-122"/>
              </a:rPr>
              <a:t>年，让粉丝</a:t>
            </a:r>
            <a:r>
              <a:rPr lang="zh-CN" altLang="en-US" sz="2000" b="1" i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成为</a:t>
            </a:r>
            <a:r>
              <a:rPr lang="zh-CN" altLang="en-US" sz="20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b="1">
                <a:latin typeface="微软雅黑" pitchFamily="34" charset="-122"/>
                <a:ea typeface="微软雅黑" pitchFamily="34" charset="-122"/>
              </a:rPr>
              <a:t>我们</a:t>
            </a:r>
            <a:endParaRPr lang="en-US" sz="1600" b="1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 bwMode="auto">
          <a:xfrm flipV="1">
            <a:off x="444659" y="2139610"/>
            <a:ext cx="7841396" cy="1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" name="直接连接符 2"/>
          <p:cNvCxnSpPr/>
          <p:nvPr/>
        </p:nvCxnSpPr>
        <p:spPr bwMode="auto">
          <a:xfrm flipV="1">
            <a:off x="474852" y="3148072"/>
            <a:ext cx="7811202" cy="1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组合 3"/>
          <p:cNvGrpSpPr/>
          <p:nvPr/>
        </p:nvGrpSpPr>
        <p:grpSpPr>
          <a:xfrm>
            <a:off x="461384" y="2211528"/>
            <a:ext cx="8165981" cy="877163"/>
            <a:chOff x="418639" y="2538861"/>
            <a:chExt cx="8586786" cy="922364"/>
          </a:xfrm>
        </p:grpSpPr>
        <p:sp>
          <p:nvSpPr>
            <p:cNvPr id="5" name="圆角矩形 4"/>
            <p:cNvSpPr>
              <a:spLocks noChangeArrowheads="1"/>
            </p:cNvSpPr>
            <p:nvPr/>
          </p:nvSpPr>
          <p:spPr bwMode="auto">
            <a:xfrm>
              <a:off x="418639" y="2652097"/>
              <a:ext cx="1798637" cy="639233"/>
            </a:xfrm>
            <a:prstGeom prst="roundRect">
              <a:avLst>
                <a:gd name="adj" fmla="val 2269"/>
              </a:avLst>
            </a:prstGeom>
            <a:solidFill>
              <a:srgbClr val="002060"/>
            </a:solidFill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latinLnBrk="1"/>
              <a:r>
                <a:rPr kumimoji="1"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粉丝</a:t>
              </a:r>
              <a:r>
                <a:rPr kumimoji="1"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互动</a:t>
              </a:r>
              <a:endParaRPr kumimoji="1"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2368088" y="2538861"/>
              <a:ext cx="6637337" cy="9223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通过对话题的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规划，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2013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年</a:t>
              </a:r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9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月执行期间</a:t>
              </a:r>
              <a:endParaRPr lang="en-US" altLang="zh-CN" sz="1400" dirty="0" smtClean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乐高中国官方</a:t>
              </a: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微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博互动参与总量实现</a:t>
              </a:r>
              <a:r>
                <a:rPr lang="en-US" altLang="zh-CN" sz="14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189579</a:t>
              </a:r>
              <a:endParaRPr lang="en-US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48224" y="1291691"/>
            <a:ext cx="7910605" cy="679845"/>
            <a:chOff x="418639" y="1584181"/>
            <a:chExt cx="8318250" cy="714878"/>
          </a:xfrm>
        </p:grpSpPr>
        <p:sp>
          <p:nvSpPr>
            <p:cNvPr id="11" name="圆角矩形 10"/>
            <p:cNvSpPr>
              <a:spLocks noChangeArrowheads="1"/>
            </p:cNvSpPr>
            <p:nvPr/>
          </p:nvSpPr>
          <p:spPr bwMode="auto">
            <a:xfrm>
              <a:off x="418639" y="1659826"/>
              <a:ext cx="1798637" cy="639233"/>
            </a:xfrm>
            <a:prstGeom prst="roundRect">
              <a:avLst>
                <a:gd name="adj" fmla="val 3056"/>
              </a:avLst>
            </a:prstGeom>
            <a:solidFill>
              <a:srgbClr val="002060"/>
            </a:solidFill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latinLnBrk="1"/>
              <a:r>
                <a:rPr kumimoji="1"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粉丝增长</a:t>
              </a:r>
              <a:endParaRPr kumimoji="1"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2400185" y="1600559"/>
              <a:ext cx="2087562" cy="647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粉丝数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: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313588</a:t>
              </a:r>
              <a:endParaRPr lang="en-US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2013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年</a:t>
              </a:r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月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日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TextBox 12"/>
            <p:cNvSpPr txBox="1">
              <a:spLocks noChangeArrowheads="1"/>
            </p:cNvSpPr>
            <p:nvPr/>
          </p:nvSpPr>
          <p:spPr bwMode="auto">
            <a:xfrm>
              <a:off x="4344401" y="1600559"/>
              <a:ext cx="2087562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粉丝数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: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570458</a:t>
              </a:r>
            </a:p>
            <a:p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2013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年</a:t>
              </a:r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9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月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30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日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6360625" y="1584181"/>
              <a:ext cx="2376264" cy="647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粉丝增长：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256780</a:t>
              </a:r>
            </a:p>
            <a:p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2013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年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月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日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-9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月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30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日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56265" y="3285697"/>
            <a:ext cx="8272190" cy="877163"/>
            <a:chOff x="423400" y="3960371"/>
            <a:chExt cx="8698468" cy="922364"/>
          </a:xfrm>
        </p:grpSpPr>
        <p:sp>
          <p:nvSpPr>
            <p:cNvPr id="16" name="圆角矩形 15"/>
            <p:cNvSpPr>
              <a:spLocks noChangeArrowheads="1"/>
            </p:cNvSpPr>
            <p:nvPr/>
          </p:nvSpPr>
          <p:spPr bwMode="auto">
            <a:xfrm>
              <a:off x="423400" y="4083408"/>
              <a:ext cx="1798638" cy="639233"/>
            </a:xfrm>
            <a:prstGeom prst="roundRect">
              <a:avLst>
                <a:gd name="adj" fmla="val 7593"/>
              </a:avLst>
            </a:prstGeom>
            <a:solidFill>
              <a:srgbClr val="002060"/>
            </a:solidFill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latinLnBrk="1"/>
              <a:r>
                <a:rPr kumimoji="1"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高质量用户</a:t>
              </a:r>
              <a:endParaRPr kumimoji="1"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/>
            <p:cNvSpPr txBox="1">
              <a:spLocks noChangeArrowheads="1"/>
            </p:cNvSpPr>
            <p:nvPr/>
          </p:nvSpPr>
          <p:spPr bwMode="auto">
            <a:xfrm>
              <a:off x="2368089" y="3960371"/>
              <a:ext cx="6753779" cy="9223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通过对话题的规划，以及利用微博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@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机制、内容互动机制，</a:t>
              </a:r>
              <a:endParaRPr lang="en-US" altLang="zh-CN" sz="1400" dirty="0" smtClean="0">
                <a:latin typeface="微软雅黑" pitchFamily="34" charset="-122"/>
                <a:ea typeface="微软雅黑" pitchFamily="34" charset="-122"/>
              </a:endParaRPr>
            </a:p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截止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2013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年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9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月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30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日，成功吸引了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22811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名具有话语权的高质量粉丝关注。</a:t>
              </a:r>
              <a:endParaRPr lang="en-US" altLang="zh-CN" sz="1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18" name="直接连接符 17"/>
          <p:cNvCxnSpPr/>
          <p:nvPr/>
        </p:nvCxnSpPr>
        <p:spPr bwMode="auto">
          <a:xfrm flipV="1">
            <a:off x="372626" y="4228567"/>
            <a:ext cx="7841396" cy="1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"/>
          <p:cNvSpPr>
            <a:spLocks noChangeArrowheads="1"/>
          </p:cNvSpPr>
          <p:nvPr/>
        </p:nvSpPr>
        <p:spPr bwMode="auto">
          <a:xfrm>
            <a:off x="357188" y="71438"/>
            <a:ext cx="20716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2013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年整体数据</a:t>
            </a:r>
            <a:endParaRPr lang="en-US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4"/>
          <p:cNvSpPr/>
          <p:nvPr/>
        </p:nvSpPr>
        <p:spPr>
          <a:xfrm>
            <a:off x="3419472" y="1837273"/>
            <a:ext cx="478802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乐高中国官微一月月报</a:t>
            </a: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                      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1.1 —1.31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sz="2800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593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>
            <a:spLocks noChangeArrowheads="1"/>
          </p:cNvSpPr>
          <p:nvPr/>
        </p:nvSpPr>
        <p:spPr bwMode="auto">
          <a:xfrm>
            <a:off x="357188" y="71438"/>
            <a:ext cx="38546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活动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39" y="727458"/>
            <a:ext cx="2456857" cy="1279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4" descr="http://ww1.sinaimg.cn/bmiddle/71eb1223jw1e0u1znlmoxj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139" y="2053180"/>
            <a:ext cx="2452934" cy="2781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275405" y="733082"/>
            <a:ext cx="5258409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时间：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15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日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-1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日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官微配合官网新形象，发起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喜迎蛇年，转发有礼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活动，发起有奖活动，通过活动机制，引导粉丝进入官网。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总转发：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1033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总评论： 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499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建议：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官网更灵活的与官微进行配合，通过官微的传播手段获得大量用户的关注，通过官网的内容（积分机制，产品信息等）吸引粉丝注册，长期关注。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2843208" y="71438"/>
            <a:ext cx="255550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喜迎蛇年，转发有礼</a:t>
            </a:r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#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活动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785926"/>
            <a:ext cx="3643338" cy="3146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357158" y="928670"/>
            <a:ext cx="7786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乐高活动平台改版后，开启第一轮积分兑换，微博全力配合活动平台积分商城传播。</a:t>
            </a:r>
            <a:endParaRPr lang="en-US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247" y="1785926"/>
            <a:ext cx="4243699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积分商城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2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419471" y="2845481"/>
            <a:ext cx="4394013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时间：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28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日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-1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日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紧跟春节、新年热点话题，在微博上发起互动活动，通过少量的奖品，为官微带来一定的活跃度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总转发：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205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总评论：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188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 descr="http://ww3.sinaimg.cn/bmiddle/71eb1223jw1e19bei3y9uj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0185" y="842958"/>
            <a:ext cx="2726560" cy="41084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472" y="833617"/>
            <a:ext cx="3743672" cy="17381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乐高陪你过春节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活动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互动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5720" y="689149"/>
            <a:ext cx="8072494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沿袭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最炫中国风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主题话题，通过挖掘乐高拼砌的中国元素，能够更好的引起中国乐高迷的互动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086" y="1131090"/>
            <a:ext cx="3786214" cy="1642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4086" y="2967737"/>
            <a:ext cx="3786214" cy="1506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23176" y="1131090"/>
            <a:ext cx="3929090" cy="1607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23176" y="2948920"/>
            <a:ext cx="3929089" cy="15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系列话题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互动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热点追踪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119271"/>
            <a:ext cx="5353050" cy="2000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57158" y="725072"/>
            <a:ext cx="7429552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紧跟新年热点，及时与粉丝产生互动，短时间内获得大量的互动，以及新粉丝的关注。</a:t>
            </a:r>
            <a:endParaRPr 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6944" y="1707354"/>
            <a:ext cx="5438775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7439" y="2817010"/>
            <a:ext cx="5265696" cy="18573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58649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互动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新品配合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5720" y="572683"/>
            <a:ext cx="8643998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配合新品 乐高蛇年大吉中国首都发售，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乐高中国 微博及时曝光。</a:t>
            </a:r>
            <a:endParaRPr 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144187"/>
            <a:ext cx="4383760" cy="23574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56268" y="1850832"/>
            <a:ext cx="5429250" cy="2809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73438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4282" y="857232"/>
            <a:ext cx="8715404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坚持品牌互动原则，逐渐打通更多品牌，在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sina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微博环境中，打造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乐高中国 的传播关系圈。</a:t>
            </a:r>
            <a:endParaRPr lang="en-US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498" y="1230313"/>
            <a:ext cx="4500594" cy="2179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472" y="1995486"/>
            <a:ext cx="5086360" cy="23444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企业互动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互动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4"/>
          <p:cNvSpPr/>
          <p:nvPr/>
        </p:nvSpPr>
        <p:spPr>
          <a:xfrm>
            <a:off x="3419472" y="1837273"/>
            <a:ext cx="478802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乐高中国官微二月月报</a:t>
            </a: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                      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2.1 —2.28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sz="2800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4552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Box 2"/>
          <p:cNvSpPr>
            <a:spLocks noChangeArrowheads="1"/>
          </p:cNvSpPr>
          <p:nvPr/>
        </p:nvSpPr>
        <p:spPr bwMode="auto">
          <a:xfrm>
            <a:off x="357188" y="71438"/>
            <a:ext cx="2071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运营目标</a:t>
            </a:r>
            <a:endParaRPr lang="en-US" altLang="en-US" b="1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8372" name="Freeform 3"/>
          <p:cNvSpPr>
            <a:spLocks/>
          </p:cNvSpPr>
          <p:nvPr/>
        </p:nvSpPr>
        <p:spPr bwMode="gray">
          <a:xfrm>
            <a:off x="323850" y="1733550"/>
            <a:ext cx="2114550" cy="1008063"/>
          </a:xfrm>
          <a:custGeom>
            <a:avLst/>
            <a:gdLst>
              <a:gd name="T0" fmla="*/ 66666492 w 2320"/>
              <a:gd name="T1" fmla="*/ 1026908229 h 792"/>
              <a:gd name="T2" fmla="*/ 66666492 w 2320"/>
              <a:gd name="T3" fmla="*/ 0 h 792"/>
              <a:gd name="T4" fmla="*/ 0 w 2320"/>
              <a:gd name="T5" fmla="*/ 0 h 792"/>
              <a:gd name="T6" fmla="*/ 0 w 2320"/>
              <a:gd name="T7" fmla="*/ 1168550576 h 792"/>
              <a:gd name="T8" fmla="*/ 1757574045 w 2320"/>
              <a:gd name="T9" fmla="*/ 1168550576 h 792"/>
              <a:gd name="T10" fmla="*/ 1757574045 w 2320"/>
              <a:gd name="T11" fmla="*/ 1026908229 h 792"/>
              <a:gd name="T12" fmla="*/ 66666492 w 2320"/>
              <a:gd name="T13" fmla="*/ 1026908229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8373" name="Freeform 4"/>
          <p:cNvSpPr>
            <a:spLocks/>
          </p:cNvSpPr>
          <p:nvPr/>
        </p:nvSpPr>
        <p:spPr bwMode="gray">
          <a:xfrm rot="10800000">
            <a:off x="5632450" y="736600"/>
            <a:ext cx="2014538" cy="1008063"/>
          </a:xfrm>
          <a:custGeom>
            <a:avLst/>
            <a:gdLst>
              <a:gd name="T0" fmla="*/ 60525472 w 2320"/>
              <a:gd name="T1" fmla="*/ 1026908229 h 792"/>
              <a:gd name="T2" fmla="*/ 60525472 w 2320"/>
              <a:gd name="T3" fmla="*/ 0 h 792"/>
              <a:gd name="T4" fmla="*/ 0 w 2320"/>
              <a:gd name="T5" fmla="*/ 0 h 792"/>
              <a:gd name="T6" fmla="*/ 0 w 2320"/>
              <a:gd name="T7" fmla="*/ 1168550576 h 792"/>
              <a:gd name="T8" fmla="*/ 1595675779 w 2320"/>
              <a:gd name="T9" fmla="*/ 1168550576 h 792"/>
              <a:gd name="T10" fmla="*/ 1595675779 w 2320"/>
              <a:gd name="T11" fmla="*/ 1026908229 h 792"/>
              <a:gd name="T12" fmla="*/ 60525472 w 2320"/>
              <a:gd name="T13" fmla="*/ 1026908229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511175" y="935038"/>
            <a:ext cx="6945313" cy="159702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sy="50000" kx="-2453608" rotWithShape="0">
              <a:srgbClr val="B2B2B2">
                <a:alpha val="50000"/>
              </a:srgbClr>
            </a:outerShdw>
          </a:effectLst>
          <a:extLst/>
        </p:spPr>
        <p:txBody>
          <a:bodyPr anchor="ctr"/>
          <a:lstStyle/>
          <a:p>
            <a:pPr>
              <a:spcAft>
                <a:spcPts val="600"/>
              </a:spcAft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吸引粉丝关注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2013</a:t>
            </a:r>
            <a:r>
              <a:rPr lang="zh-CN" altLang="en-US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年乐高将以“关怀粉丝”作为全年微博活动运营核心，</a:t>
            </a:r>
            <a:r>
              <a:rPr lang="zh-CN" altLang="en-US" dirty="0">
                <a:solidFill>
                  <a:srgbClr val="FBFAF7"/>
                </a:solidFill>
                <a:latin typeface="微软雅黑" pitchFamily="34" charset="-122"/>
                <a:ea typeface="微软雅黑" pitchFamily="34" charset="-122"/>
              </a:rPr>
              <a:t>通过不同形式的互动活动与粉丝亲密接触，真正成为他们信赖的朋友。</a:t>
            </a:r>
            <a:endParaRPr lang="en-US" altLang="zh-CN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375" name="Freeform 6"/>
          <p:cNvSpPr>
            <a:spLocks/>
          </p:cNvSpPr>
          <p:nvPr/>
        </p:nvSpPr>
        <p:spPr bwMode="gray">
          <a:xfrm>
            <a:off x="344488" y="3968750"/>
            <a:ext cx="2114550" cy="1008063"/>
          </a:xfrm>
          <a:custGeom>
            <a:avLst/>
            <a:gdLst>
              <a:gd name="T0" fmla="*/ 66666492 w 2320"/>
              <a:gd name="T1" fmla="*/ 1026908229 h 792"/>
              <a:gd name="T2" fmla="*/ 66666492 w 2320"/>
              <a:gd name="T3" fmla="*/ 0 h 792"/>
              <a:gd name="T4" fmla="*/ 0 w 2320"/>
              <a:gd name="T5" fmla="*/ 0 h 792"/>
              <a:gd name="T6" fmla="*/ 0 w 2320"/>
              <a:gd name="T7" fmla="*/ 1168550576 h 792"/>
              <a:gd name="T8" fmla="*/ 1757574045 w 2320"/>
              <a:gd name="T9" fmla="*/ 1168550576 h 792"/>
              <a:gd name="T10" fmla="*/ 1757574045 w 2320"/>
              <a:gd name="T11" fmla="*/ 1026908229 h 792"/>
              <a:gd name="T12" fmla="*/ 66666492 w 2320"/>
              <a:gd name="T13" fmla="*/ 1026908229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8376" name="Freeform 7"/>
          <p:cNvSpPr>
            <a:spLocks/>
          </p:cNvSpPr>
          <p:nvPr/>
        </p:nvSpPr>
        <p:spPr bwMode="gray">
          <a:xfrm rot="10800000">
            <a:off x="5651500" y="2971800"/>
            <a:ext cx="2016125" cy="1008063"/>
          </a:xfrm>
          <a:custGeom>
            <a:avLst/>
            <a:gdLst>
              <a:gd name="T0" fmla="*/ 60525472 w 2320"/>
              <a:gd name="T1" fmla="*/ 1026908229 h 792"/>
              <a:gd name="T2" fmla="*/ 60525472 w 2320"/>
              <a:gd name="T3" fmla="*/ 0 h 792"/>
              <a:gd name="T4" fmla="*/ 0 w 2320"/>
              <a:gd name="T5" fmla="*/ 0 h 792"/>
              <a:gd name="T6" fmla="*/ 0 w 2320"/>
              <a:gd name="T7" fmla="*/ 1168550576 h 792"/>
              <a:gd name="T8" fmla="*/ 1595675779 w 2320"/>
              <a:gd name="T9" fmla="*/ 1168550576 h 792"/>
              <a:gd name="T10" fmla="*/ 1595675779 w 2320"/>
              <a:gd name="T11" fmla="*/ 1026908229 h 792"/>
              <a:gd name="T12" fmla="*/ 60525472 w 2320"/>
              <a:gd name="T13" fmla="*/ 1026908229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gray">
          <a:xfrm>
            <a:off x="531813" y="3170238"/>
            <a:ext cx="6945312" cy="159702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sy="50000" kx="-2453608" rotWithShape="0">
              <a:srgbClr val="B2B2B2">
                <a:alpha val="50000"/>
              </a:srgbClr>
            </a:outerShdw>
          </a:effectLst>
          <a:extLst/>
        </p:spPr>
        <p:txBody>
          <a:bodyPr anchor="ctr"/>
          <a:lstStyle/>
          <a:p>
            <a:pPr>
              <a:spcAft>
                <a:spcPts val="600"/>
              </a:spcAft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传递乐高品牌形象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2013</a:t>
            </a:r>
            <a:r>
              <a:rPr lang="zh-CN" altLang="en-US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年将乐高“家庭快乐”常态化，通过充分的互动潜移默化对用户进行品牌理念灌输，让乐高“家庭快乐”获得更广泛的认知及认同。</a:t>
            </a:r>
            <a:endParaRPr lang="en-US" altLang="zh-CN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活动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喜迎蛇年，乐高有礼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6766" y="770925"/>
            <a:ext cx="3898004" cy="196981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766" y="2869787"/>
            <a:ext cx="3898004" cy="18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矩形 7"/>
          <p:cNvSpPr/>
          <p:nvPr/>
        </p:nvSpPr>
        <p:spPr>
          <a:xfrm>
            <a:off x="682218" y="778786"/>
            <a:ext cx="3903826" cy="403589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598482" y="755576"/>
            <a:ext cx="3286148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时间：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日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-2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日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结合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2013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年新品蛇年大吉新品，配合官网，发起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喜迎蛇年，乐高有礼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活动，通过活动机制，引导粉丝进入官网。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总转发：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1213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总评论： 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321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建议：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官网配合微博进行小改动，能够与官微很好的进行互动，引起粉丝持续关注。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63636" y="770925"/>
            <a:ext cx="3666703" cy="3637960"/>
            <a:chOff x="277814" y="1266228"/>
            <a:chExt cx="4884495" cy="4846206"/>
          </a:xfrm>
        </p:grpSpPr>
        <p:sp>
          <p:nvSpPr>
            <p:cNvPr id="3" name="矩形 2"/>
            <p:cNvSpPr/>
            <p:nvPr/>
          </p:nvSpPr>
          <p:spPr>
            <a:xfrm>
              <a:off x="277814" y="1266228"/>
              <a:ext cx="4884495" cy="48462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21312" y="1322646"/>
              <a:ext cx="4806271" cy="4522843"/>
              <a:chOff x="321312" y="1322646"/>
              <a:chExt cx="4806271" cy="4522843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21312" y="1322646"/>
                <a:ext cx="4806271" cy="22235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21312" y="3962888"/>
                <a:ext cx="4806271" cy="18826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139802" y="786460"/>
            <a:ext cx="4898244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时间：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日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结合春晚热点话题，在微博上发起互动活动，为官微带来大量的活跃度。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春晚期间（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19:00-1:00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）共发布了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17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条春晚直播话题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总转发：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866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总评论： 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604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建议：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更积极的跟进节日、热点事件；更开放的活动机制，在吸引粉丝的同时，更能传递品牌美誉度。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活动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乐高陪你看春晚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活动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情人节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175817" y="1124206"/>
            <a:ext cx="4386065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时间：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14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日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-2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16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日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集合情人节热点，在微博上发起互动活动，简单活动机制，特殊意义的活动奖品，为官微带来一定的活跃度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总转发：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834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总评论：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267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82218" y="1144052"/>
            <a:ext cx="3357757" cy="3331436"/>
            <a:chOff x="277814" y="1266228"/>
            <a:chExt cx="4884495" cy="4846206"/>
          </a:xfrm>
        </p:grpSpPr>
        <p:sp>
          <p:nvSpPr>
            <p:cNvPr id="11" name="矩形 10"/>
            <p:cNvSpPr/>
            <p:nvPr/>
          </p:nvSpPr>
          <p:spPr>
            <a:xfrm>
              <a:off x="277814" y="1266228"/>
              <a:ext cx="4884495" cy="48462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70414" y="1347253"/>
              <a:ext cx="4664576" cy="2019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3014" y="3366372"/>
              <a:ext cx="4386781" cy="26336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xmlns="" val="40426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341342" y="1085588"/>
            <a:ext cx="4336539" cy="364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时间：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22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日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-2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日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利用元宵节猜灯谜的热点话题，在微博上发起活动，通过有奖机制提前预热，趣味的灯谜话题，配上相应的乐高图片曝光，为官微带来大量的活跃度。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元宵节当天（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10:00-21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00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）公布发布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条乐高灯谜，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条活动话题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总转发：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3439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总评论：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2107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63355" y="987024"/>
            <a:ext cx="3861988" cy="3831714"/>
            <a:chOff x="277814" y="1266228"/>
            <a:chExt cx="4884495" cy="4846206"/>
          </a:xfrm>
        </p:grpSpPr>
        <p:sp>
          <p:nvSpPr>
            <p:cNvPr id="2" name="矩形 1"/>
            <p:cNvSpPr/>
            <p:nvPr/>
          </p:nvSpPr>
          <p:spPr>
            <a:xfrm>
              <a:off x="277814" y="1266228"/>
              <a:ext cx="4884495" cy="48462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6002" y="1347253"/>
              <a:ext cx="4591113" cy="2177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6002" y="3955468"/>
              <a:ext cx="4591113" cy="18989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活动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乐高带你闹元宵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1235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139802" y="1371754"/>
            <a:ext cx="4422080" cy="300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时间：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25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日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-3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日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针对英雄工厂新品上市前，在微博上发起预告活动，通过推广趣味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，达到为新品预热的目的。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总转发：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660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总评论：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236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98317" y="1274803"/>
            <a:ext cx="3141658" cy="3117031"/>
            <a:chOff x="277814" y="1266228"/>
            <a:chExt cx="4884495" cy="4846206"/>
          </a:xfrm>
        </p:grpSpPr>
        <p:sp>
          <p:nvSpPr>
            <p:cNvPr id="2" name="矩形 1"/>
            <p:cNvSpPr/>
            <p:nvPr/>
          </p:nvSpPr>
          <p:spPr>
            <a:xfrm>
              <a:off x="277814" y="1266228"/>
              <a:ext cx="4884495" cy="48462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7915" y="3668098"/>
              <a:ext cx="4155659" cy="2329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0616" y="1355129"/>
              <a:ext cx="4116815" cy="20769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活动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大脑入侵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3679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互动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热点话题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8477" y="1392667"/>
            <a:ext cx="4206026" cy="3260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813" y="1366228"/>
            <a:ext cx="3923797" cy="1524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814" y="3120704"/>
            <a:ext cx="3923796" cy="15327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77814" y="914806"/>
            <a:ext cx="6041963" cy="33150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寻找社会热点话题，用乐高独特的方式呈现，达到品牌与活跃度共赢。</a:t>
            </a:r>
            <a:endParaRPr lang="en-US" sz="1400" dirty="0" err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574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互动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企业互动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813" y="1090450"/>
            <a:ext cx="4837670" cy="19924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14659" y="1203123"/>
            <a:ext cx="4735037" cy="2238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175" y="3148014"/>
            <a:ext cx="2286000" cy="1466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42499" y="3192440"/>
            <a:ext cx="3945967" cy="14682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77814" y="626859"/>
            <a:ext cx="8548686" cy="33150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主动与企业品牌互动，通过长期的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KOL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，建立品牌之间的关系，从而得到更多的合作机会。</a:t>
            </a:r>
            <a:endParaRPr lang="en-US" sz="1400" dirty="0" err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188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互动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优质内容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665" y="1324931"/>
            <a:ext cx="4273168" cy="16954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89" y="3229016"/>
            <a:ext cx="4230643" cy="17293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78699" y="978703"/>
            <a:ext cx="3964211" cy="15412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78699" y="2903195"/>
            <a:ext cx="3964211" cy="1617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602656" y="2206048"/>
            <a:ext cx="1342663" cy="34650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0000" tIns="46800" rIns="90000" bIns="46800" rtlCol="0"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更大尺度的</a:t>
            </a:r>
            <a:endParaRPr lang="en-US" sz="1600" dirty="0" err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55056" y="4060291"/>
            <a:ext cx="1342663" cy="36535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0000" tIns="46800" rIns="90000" bIns="46800" rtlCol="0"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强悍创意的</a:t>
            </a:r>
            <a:endParaRPr lang="en-US" sz="1600" dirty="0" err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6116" y="1746010"/>
            <a:ext cx="1342663" cy="34650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0000" tIns="46800" rIns="90000" bIns="46800" rtlCol="0"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中国文化的</a:t>
            </a:r>
            <a:endParaRPr lang="en-US" sz="1600" dirty="0" err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51191" y="3623085"/>
            <a:ext cx="1342663" cy="34650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0000" tIns="46800" rIns="90000" bIns="46800" rtlCol="0"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贴近生活的</a:t>
            </a:r>
            <a:endParaRPr lang="en-US" sz="1600" dirty="0" err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7190" y="694160"/>
            <a:ext cx="8548686" cy="33150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挖掘更适合新浪微博传播，更契合粉丝兴趣的话题。</a:t>
            </a:r>
            <a:endParaRPr lang="en-US" sz="1400" dirty="0" err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3648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4"/>
          <p:cNvSpPr/>
          <p:nvPr/>
        </p:nvSpPr>
        <p:spPr>
          <a:xfrm>
            <a:off x="3419472" y="1837273"/>
            <a:ext cx="478802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乐高中国官微三月月报</a:t>
            </a: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                      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3.1 —3.31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sz="2800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7618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活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全新英雄工厂大脑入侵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2555" y="760269"/>
            <a:ext cx="3824666" cy="1958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412555" y="2772792"/>
            <a:ext cx="440093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时间：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日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-3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日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配合新品英雄工厂上市，在官微上发起有奖问答活动，宣传新品的同时，为官网引流。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总转发：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1066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总评论： 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302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2" descr="http://ww2.sinaimg.cn/bmiddle/71eb1223jw1e2dibfzn6cj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443" y="770925"/>
            <a:ext cx="2558986" cy="38966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02318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Box 2"/>
          <p:cNvSpPr>
            <a:spLocks noChangeArrowheads="1"/>
          </p:cNvSpPr>
          <p:nvPr/>
        </p:nvSpPr>
        <p:spPr bwMode="auto">
          <a:xfrm>
            <a:off x="357188" y="71438"/>
            <a:ext cx="2071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预期效果</a:t>
            </a:r>
            <a:endParaRPr lang="en-US" altLang="en-US" b="1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59395" name="Picture 8" descr="http://farm8.staticflickr.com/7004/6815842337_5d0688682e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3" y="1285875"/>
            <a:ext cx="2428875" cy="158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2"/>
          <p:cNvPicPr>
            <a:picLocks noChangeAspect="1" noChangeArrowheads="1"/>
          </p:cNvPicPr>
          <p:nvPr/>
        </p:nvPicPr>
        <p:blipFill>
          <a:blip r:embed="rId3" cstate="print"/>
          <a:srcRect t="11855"/>
          <a:stretch>
            <a:fillRect/>
          </a:stretch>
        </p:blipFill>
        <p:spPr bwMode="auto">
          <a:xfrm>
            <a:off x="5500688" y="1285875"/>
            <a:ext cx="2428875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2"/>
          <p:cNvPicPr>
            <a:picLocks noChangeAspect="1" noChangeArrowheads="1"/>
          </p:cNvPicPr>
          <p:nvPr/>
        </p:nvPicPr>
        <p:blipFill>
          <a:blip r:embed="rId4" cstate="print"/>
          <a:srcRect b="2798"/>
          <a:stretch>
            <a:fillRect/>
          </a:stretch>
        </p:blipFill>
        <p:spPr bwMode="auto">
          <a:xfrm>
            <a:off x="3000375" y="1285875"/>
            <a:ext cx="2428875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矩形 37"/>
          <p:cNvSpPr/>
          <p:nvPr/>
        </p:nvSpPr>
        <p:spPr>
          <a:xfrm>
            <a:off x="500063" y="2286000"/>
            <a:ext cx="2428875" cy="357188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           日常活动  </a:t>
            </a:r>
            <a:endParaRPr 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000375" y="2286000"/>
            <a:ext cx="2428875" cy="357188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           大型活动  </a:t>
            </a:r>
            <a:endParaRPr 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500688" y="2286000"/>
            <a:ext cx="2428875" cy="357188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           粉丝预估</a:t>
            </a:r>
            <a:endParaRPr 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00063" y="2928938"/>
            <a:ext cx="2428875" cy="1857375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宋体" charset="-122"/>
              <a:cs typeface="Arial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000375" y="2928938"/>
            <a:ext cx="2428875" cy="1857375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宋体" charset="-122"/>
              <a:cs typeface="Arial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500688" y="2928938"/>
            <a:ext cx="2428875" cy="1857375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宋体" charset="-122"/>
              <a:cs typeface="Arial" charset="0"/>
            </a:endParaRPr>
          </a:p>
        </p:txBody>
      </p:sp>
      <p:sp>
        <p:nvSpPr>
          <p:cNvPr id="59404" name="TextBox 44"/>
          <p:cNvSpPr txBox="1">
            <a:spLocks noChangeArrowheads="1"/>
          </p:cNvSpPr>
          <p:nvPr/>
        </p:nvSpPr>
        <p:spPr bwMode="auto">
          <a:xfrm>
            <a:off x="500063" y="2928938"/>
            <a:ext cx="24288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常规活动：每月策划一个主题活动，确保有规律的互动活动覆盖全年度。</a:t>
            </a:r>
            <a:endParaRPr lang="en-US" altLang="zh-CN" sz="1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热点活动：根据节日，热点话题，新品发布等临时发起互动活动</a:t>
            </a:r>
            <a:endParaRPr lang="en-US" altLang="zh-CN" sz="1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日常活动每月不少于一次</a:t>
            </a:r>
            <a:endParaRPr lang="en-US" sz="1200" b="1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405" name="TextBox 45"/>
          <p:cNvSpPr txBox="1">
            <a:spLocks noChangeArrowheads="1"/>
          </p:cNvSpPr>
          <p:nvPr/>
        </p:nvSpPr>
        <p:spPr bwMode="auto">
          <a:xfrm>
            <a:off x="3000375" y="2928938"/>
            <a:ext cx="24288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规划儿童节（</a:t>
            </a:r>
            <a:r>
              <a:rPr lang="en-US" altLang="zh-CN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月），暑假（</a:t>
            </a:r>
            <a:r>
              <a:rPr lang="en-US" altLang="zh-CN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月），圣诞节（</a:t>
            </a:r>
            <a:r>
              <a:rPr lang="en-US" altLang="zh-CN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月）官网相应设计大型互动活动，官微全面配合传播。</a:t>
            </a:r>
            <a:endParaRPr lang="en-US" altLang="zh-CN" sz="1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sz="1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大型活动全年三次</a:t>
            </a:r>
            <a:endParaRPr lang="en-US" altLang="en-US" sz="1200" b="1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406" name="TextBox 46"/>
          <p:cNvSpPr txBox="1">
            <a:spLocks noChangeArrowheads="1"/>
          </p:cNvSpPr>
          <p:nvPr/>
        </p:nvSpPr>
        <p:spPr bwMode="auto">
          <a:xfrm>
            <a:off x="5500688" y="2928938"/>
            <a:ext cx="24288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通过</a:t>
            </a:r>
            <a:r>
              <a:rPr lang="en-US" altLang="zh-CN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2013</a:t>
            </a:r>
            <a:r>
              <a:rPr lang="zh-CN" altLang="en-US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年的整体运营，包括优质内容，互动活动的策划，以及精准的资源账号推送，确保</a:t>
            </a:r>
            <a:r>
              <a:rPr lang="en-US" altLang="zh-CN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乐高中国 官微粉丝得到很好的成长。</a:t>
            </a:r>
            <a:endParaRPr lang="en-US" altLang="zh-CN" sz="1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sz="1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全年粉丝增长不少于</a:t>
            </a:r>
            <a:r>
              <a:rPr lang="en-US" altLang="zh-CN" sz="1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15W</a:t>
            </a:r>
            <a:endParaRPr lang="en-US" altLang="en-US" sz="1200" b="1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活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Chima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新品抢鲜玩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037014" y="2413283"/>
            <a:ext cx="43434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时间：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日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-3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22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日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结合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Chima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新品上市，在微博发起互动活动，为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Chima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新品提前曝光，也提高官微活跃度。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总话题：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条主活动话题，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条引导话题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总转发：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3222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总评论：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1236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7014" y="698892"/>
            <a:ext cx="3903837" cy="15847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2" descr="http://ww3.sinaimg.cn/bmiddle/71eb1223jw1e2tpkn03qaj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4416" y="698892"/>
            <a:ext cx="2656814" cy="38584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82454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活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乐高复刻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6143" y="3126484"/>
            <a:ext cx="3359870" cy="1383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5717" y="3882368"/>
            <a:ext cx="2504210" cy="10978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0240" y="3869668"/>
            <a:ext cx="2551977" cy="1151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06143" y="1501927"/>
            <a:ext cx="3359870" cy="14851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0240" y="1489227"/>
            <a:ext cx="5094287" cy="23030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10241" y="619866"/>
            <a:ext cx="8655771" cy="7408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发起主题系列活动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乐高复刻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，小编来发图，粉丝神还还原，巧妙的线上线下结合，为官微带来高质量的互动效果。</a:t>
            </a:r>
            <a:endParaRPr lang="en-US" sz="1400" dirty="0" err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454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活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火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华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哥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事件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429" y="1726815"/>
            <a:ext cx="4791950" cy="20749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7243" y="1840522"/>
            <a:ext cx="4791950" cy="2911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51683" y="608994"/>
            <a:ext cx="8027986" cy="70275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结合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刘烨 抢沙发热点事件，发起活动话题，通过预埋账号原发，官微介入转发等活动机制，达到吸引粉丝眼球，也为</a:t>
            </a:r>
            <a:r>
              <a:rPr lang="en-US" altLang="zh-CN" sz="1400" dirty="0" err="1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chima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新品宣传。</a:t>
            </a:r>
            <a:endParaRPr lang="en-US" sz="1400" dirty="0" err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98079" y="1731577"/>
            <a:ext cx="1746490" cy="6362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真实乐高迷微博发起活动</a:t>
            </a:r>
            <a:endParaRPr lang="en-US" sz="1600" b="1" dirty="0" err="1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38053" y="3087097"/>
            <a:ext cx="1746490" cy="6362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官微转发，扩大活动声量</a:t>
            </a:r>
            <a:endParaRPr lang="en-US" sz="1600" b="1" dirty="0" err="1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454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互动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热点话题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198" y="3155316"/>
            <a:ext cx="3077937" cy="15053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17938" y="2304962"/>
            <a:ext cx="4213615" cy="16869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77814" y="669134"/>
            <a:ext cx="6041963" cy="33150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寻找社会热点话题，用乐高独特的方式呈现，达到品牌与活跃度共赢。</a:t>
            </a:r>
            <a:endParaRPr lang="en-US" sz="1400" dirty="0" err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1801" y="1000636"/>
            <a:ext cx="4274134" cy="16793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623135" y="1958119"/>
            <a:ext cx="1631365" cy="314959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0000" tIns="46800" rIns="90000" bIns="46800" rtlCol="0"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张国荣逝世十周年</a:t>
            </a:r>
            <a:endParaRPr lang="en-US" sz="14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65411" y="3256847"/>
            <a:ext cx="1758365" cy="314959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0000" tIns="46800" rIns="90000" bIns="46800" rtlCol="0"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何润东八点二十发</a:t>
            </a:r>
            <a:endParaRPr lang="en-US" sz="14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64106" y="4051123"/>
            <a:ext cx="1758365" cy="331502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0000" tIns="46800" rIns="90000" bIns="46800" rtlCol="0"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国外优质乐高作品</a:t>
            </a:r>
            <a:endParaRPr lang="en-US" sz="14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454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互动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优质内容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75817" y="3003948"/>
            <a:ext cx="4220561" cy="16551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3958" y="664055"/>
            <a:ext cx="8548686" cy="33150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挖掘更适合新浪微博传播，更契合粉丝兴趣的话题。</a:t>
            </a:r>
            <a:endParaRPr lang="en-US" sz="1400" dirty="0" err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142" y="1807024"/>
            <a:ext cx="3814762" cy="17044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57" y="1059057"/>
            <a:ext cx="4220561" cy="16673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82454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互动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粉丝互动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814" y="644432"/>
            <a:ext cx="8548686" cy="70275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随时监测粉丝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UGC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，甄选优质、真实内容进行转发互动，在原有诠释乐高创意基础上，增加亲民，互动情感，烘托出官微与粉丝一起玩转乐高的理念。</a:t>
            </a:r>
            <a:endParaRPr lang="en-US" sz="1400" dirty="0" err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7666" y="1394419"/>
            <a:ext cx="3285724" cy="20143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23874" y="1366637"/>
            <a:ext cx="4257801" cy="2295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7666" y="3432186"/>
            <a:ext cx="3285724" cy="16607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82454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4"/>
          <p:cNvSpPr/>
          <p:nvPr/>
        </p:nvSpPr>
        <p:spPr>
          <a:xfrm>
            <a:off x="3419472" y="1837273"/>
            <a:ext cx="478802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乐高中国官微四月月报</a:t>
            </a: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                      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4.1 —4.30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sz="2800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629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活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愚人节，晒谎话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338977" y="2844825"/>
            <a:ext cx="4956644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时间：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日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-4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日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结合愚人节活动，在微博发发起互动小活动，引动粉丝愚人节说出自己说过的谎话。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总转发：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262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总评论：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111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8977" y="770925"/>
            <a:ext cx="4033848" cy="19069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4" descr="http://ww1.sinaimg.cn/bmiddle/71eb1223jw1e39wbsrd2xj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0848" y="770926"/>
            <a:ext cx="1364063" cy="38751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2454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互动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乐高动物园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3730" y="954037"/>
            <a:ext cx="2201598" cy="1832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19825" y="2859882"/>
            <a:ext cx="2224131" cy="1832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6119" y="2871068"/>
            <a:ext cx="2201597" cy="18103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2430" y="963688"/>
            <a:ext cx="3039239" cy="18134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77813" y="554826"/>
            <a:ext cx="8655771" cy="417679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策划乐高动物园系列，通过萌宠的动物，表达出乐高积木的百变创意主题。</a:t>
            </a:r>
            <a:endParaRPr lang="en-US" sz="1400" dirty="0" err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454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互动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热点话题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703" y="981088"/>
            <a:ext cx="3779997" cy="2541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77813" y="2355651"/>
            <a:ext cx="3367087" cy="417679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张国荣逝世十周年</a:t>
            </a:r>
            <a:endParaRPr lang="en-US" sz="1400" dirty="0" err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3703" y="3522698"/>
            <a:ext cx="3367087" cy="417679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习大大的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一帆风顺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endParaRPr lang="en-US" sz="14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5114" y="981088"/>
            <a:ext cx="3495837" cy="14365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9407" y="2787849"/>
            <a:ext cx="3440230" cy="14498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90513" y="4156476"/>
            <a:ext cx="2520191" cy="417679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u"/>
            </a:pPr>
            <a:r>
              <a:rPr lang="en-US" altLang="zh-CN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钢铁侠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3》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上市</a:t>
            </a:r>
            <a:endParaRPr lang="en-US" sz="1400" dirty="0" err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813" y="514343"/>
            <a:ext cx="8633699" cy="417679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结合微博热点话题，寻找乐高契合点，撰写热点话题，能够得到粉丝很好的互动，提升乐高创意品牌形象。</a:t>
            </a:r>
            <a:endParaRPr lang="en-US" sz="1400" dirty="0" err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454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Box 1"/>
          <p:cNvSpPr>
            <a:spLocks noChangeArrowheads="1"/>
          </p:cNvSpPr>
          <p:nvPr/>
        </p:nvSpPr>
        <p:spPr bwMode="auto">
          <a:xfrm>
            <a:off x="3857625" y="428625"/>
            <a:ext cx="5000625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8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目录</a:t>
            </a:r>
            <a:endParaRPr lang="en-US"/>
          </a:p>
        </p:txBody>
      </p:sp>
      <p:sp>
        <p:nvSpPr>
          <p:cNvPr id="60419" name="矩形 3"/>
          <p:cNvSpPr>
            <a:spLocks noChangeArrowheads="1"/>
          </p:cNvSpPr>
          <p:nvPr/>
        </p:nvSpPr>
        <p:spPr bwMode="auto">
          <a:xfrm>
            <a:off x="3929063" y="1285875"/>
            <a:ext cx="4786312" cy="142875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60420" name="TextBox 2"/>
          <p:cNvSpPr>
            <a:spLocks noChangeArrowheads="1"/>
          </p:cNvSpPr>
          <p:nvPr/>
        </p:nvSpPr>
        <p:spPr bwMode="auto">
          <a:xfrm>
            <a:off x="3857625" y="1436688"/>
            <a:ext cx="142875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400" b="1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运营思路</a:t>
            </a:r>
            <a:endParaRPr lang="en-US" altLang="zh-CN" sz="1400" b="1">
              <a:solidFill>
                <a:srgbClr val="7F7F7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Calibri" pitchFamily="34" charset="0"/>
              <a:buAutoNum type="arabicPeriod"/>
            </a:pPr>
            <a:r>
              <a:rPr lang="zh-CN" altLang="en-US" sz="1000" b="1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运营思路</a:t>
            </a:r>
            <a:endParaRPr lang="en-US" altLang="zh-CN" sz="1000" b="1">
              <a:solidFill>
                <a:srgbClr val="7F7F7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Calibri" pitchFamily="34" charset="0"/>
              <a:buAutoNum type="arabicPeriod"/>
            </a:pPr>
            <a:r>
              <a:rPr lang="zh-CN" altLang="en-US" sz="1000" b="1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运营目标</a:t>
            </a:r>
            <a:endParaRPr lang="en-US" altLang="zh-CN" sz="1000" b="1">
              <a:solidFill>
                <a:srgbClr val="7F7F7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Calibri" pitchFamily="34" charset="0"/>
              <a:buAutoNum type="arabicPeriod"/>
            </a:pPr>
            <a:r>
              <a:rPr lang="zh-CN" altLang="en-US" sz="1000" b="1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预期目标</a:t>
            </a:r>
          </a:p>
        </p:txBody>
      </p:sp>
      <p:sp>
        <p:nvSpPr>
          <p:cNvPr id="60421" name="TextBox 4"/>
          <p:cNvSpPr>
            <a:spLocks noChangeArrowheads="1"/>
          </p:cNvSpPr>
          <p:nvPr/>
        </p:nvSpPr>
        <p:spPr bwMode="auto">
          <a:xfrm>
            <a:off x="5572125" y="1436688"/>
            <a:ext cx="1571625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4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运营策略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0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核心策略</a:t>
            </a:r>
            <a:endParaRPr lang="en-US" altLang="zh-CN" sz="1000" b="1">
              <a:solidFill>
                <a:srgbClr val="00206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0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乐高</a:t>
            </a:r>
            <a:r>
              <a:rPr lang="en-US" altLang="zh-CN" sz="10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pinterset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0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最闪耀乐高家庭</a:t>
            </a:r>
            <a:endParaRPr lang="en-US" altLang="zh-CN" sz="1000" b="1">
              <a:solidFill>
                <a:srgbClr val="00206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0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传播策略</a:t>
            </a:r>
          </a:p>
          <a:p>
            <a:pPr marL="342900" indent="-342900">
              <a:lnSpc>
                <a:spcPct val="150000"/>
              </a:lnSpc>
            </a:pPr>
            <a:endParaRPr lang="en-US" altLang="en-US" sz="1000" b="1">
              <a:solidFill>
                <a:srgbClr val="7F7F7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0422" name="TextBox 4"/>
          <p:cNvSpPr>
            <a:spLocks noChangeArrowheads="1"/>
          </p:cNvSpPr>
          <p:nvPr/>
        </p:nvSpPr>
        <p:spPr bwMode="auto">
          <a:xfrm>
            <a:off x="7286625" y="1428750"/>
            <a:ext cx="1571625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400" b="1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运营规划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000" b="1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全度规划</a:t>
            </a:r>
            <a:endParaRPr lang="en-US" altLang="zh-CN" sz="1000" b="1">
              <a:solidFill>
                <a:srgbClr val="7F7F7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000" b="1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月度活动</a:t>
            </a:r>
            <a:endParaRPr lang="en-US" altLang="zh-CN" sz="1000" b="1">
              <a:solidFill>
                <a:srgbClr val="7F7F7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000" b="1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大型活动</a:t>
            </a:r>
            <a:endParaRPr lang="en-US" altLang="en-US" sz="1000" b="1">
              <a:solidFill>
                <a:srgbClr val="7F7F7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互动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优质内容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3893" y="743176"/>
            <a:ext cx="4510087" cy="17748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448981" y="2775514"/>
            <a:ext cx="3367087" cy="146412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粉丝情感共鸣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4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此类微博，以乐高积木为媒介，从乐高迷角度出发，讲述一些乐高迷专属的记忆，情感，能够很好引起互动。</a:t>
            </a:r>
            <a:endParaRPr lang="en-US" sz="1400" dirty="0" err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222" y="698892"/>
            <a:ext cx="4029216" cy="1733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9222" y="2627401"/>
            <a:ext cx="4029216" cy="23619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33080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互动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企业互动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813" y="1168841"/>
            <a:ext cx="5223100" cy="3078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9796" y="1480014"/>
            <a:ext cx="4164184" cy="2604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77814" y="601476"/>
            <a:ext cx="8715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坚持品牌互动原则，灵活的与其他品牌官微互动，打造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乐高中国 的传播关系圈。</a:t>
            </a:r>
            <a:endParaRPr lang="en-US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080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互动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雅安地震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93169" y="785440"/>
            <a:ext cx="3730011" cy="16942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2053" y="770925"/>
            <a:ext cx="4368529" cy="40922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722197" y="2722793"/>
            <a:ext cx="3730011" cy="2172006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四川地震，官微及时反应，并跟进行动，通过响应壹基金的行动，以及官微临时撰写日常话题的方式传递正能量，祈福四川的同时，也提升品牌美誉度。</a:t>
            </a:r>
            <a:endParaRPr lang="en-US" dirty="0" err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080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4"/>
          <p:cNvSpPr/>
          <p:nvPr/>
        </p:nvSpPr>
        <p:spPr>
          <a:xfrm>
            <a:off x="3419472" y="1837273"/>
            <a:ext cx="478802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乐高中国官微五月月报</a:t>
            </a: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                      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.1 —5.31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sz="2800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037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活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乐高复刻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08257" y="842958"/>
            <a:ext cx="4613529" cy="21996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http://ww1.sinaimg.cn/bmiddle/71eb1223jw1e4ej6ach5wj20ug10ndr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5899" y="842958"/>
            <a:ext cx="1829589" cy="21996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041857" y="3148014"/>
            <a:ext cx="3627562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延续乐高复刻系列话题，并投入少量的乐高奖品，引导粉丝线下拍摄与乐高作品对应的实物，乐高中国及时转出优秀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UGC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，引导粉丝一起领略乐高无所不能的创意能力。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5899" y="3148014"/>
            <a:ext cx="3369837" cy="1658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33080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活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感恩母情节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210" y="690825"/>
            <a:ext cx="4359347" cy="20955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http://ww1.sinaimg.cn/bmiddle/71eb1223jw1e4hytvj80vj217j29hkj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4086" y="690825"/>
            <a:ext cx="2337707" cy="4372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843208" y="3133613"/>
            <a:ext cx="4359349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结合母亲节热点事件，在微博上发起互动活动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感恩母亲节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，短期内提升乐高中国官微活跃度。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总转发：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1503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总评论：  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622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0169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互动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系列话题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660" y="1508517"/>
            <a:ext cx="2650190" cy="2860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1862" y="1508517"/>
            <a:ext cx="2534775" cy="2860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87649" y="1508517"/>
            <a:ext cx="3065009" cy="2860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60660" y="698892"/>
            <a:ext cx="8474844" cy="70391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配合六一热点话题，发起回忆童年的系列话题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乐高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Fun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童年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，通过对童年事物的重现，烘托出六一儿童节气氛。</a:t>
            </a:r>
            <a:endParaRPr lang="en-US" sz="1600" dirty="0" err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0169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互动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热点话题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89" y="1338378"/>
            <a:ext cx="4218937" cy="1932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74343" y="703403"/>
            <a:ext cx="8474844" cy="36535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紧接社会热点话题，及时撰写相关的趣味性热点话题，能够短期内很好的引起粉丝互动。</a:t>
            </a:r>
            <a:endParaRPr lang="en-US" sz="1600" dirty="0" err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758" y="3096384"/>
            <a:ext cx="4147797" cy="16863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2395" y="1338378"/>
            <a:ext cx="3690399" cy="1932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32953" y="2146543"/>
            <a:ext cx="2612982" cy="26362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50169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互动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线上线下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643" y="1398930"/>
            <a:ext cx="3992384" cy="36483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1185" y="1402613"/>
            <a:ext cx="3708399" cy="1814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21185" y="3258991"/>
            <a:ext cx="3708399" cy="17755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78405" y="797651"/>
            <a:ext cx="8186440" cy="636201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线上配合线下活动，在乐高中国官微进行曝光，通过官微的影响力，吸引相关粉丝眼球，为线下活动带来一定的关注度。</a:t>
            </a:r>
            <a:endParaRPr lang="en-US" sz="1600" dirty="0" err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0169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4"/>
          <p:cNvSpPr/>
          <p:nvPr/>
        </p:nvSpPr>
        <p:spPr>
          <a:xfrm>
            <a:off x="3419472" y="1837273"/>
            <a:ext cx="478802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乐高中国官微六月月报</a:t>
            </a: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                      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6.1 —6.30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sz="2800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2671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Box 2"/>
          <p:cNvSpPr>
            <a:spLocks noChangeArrowheads="1"/>
          </p:cNvSpPr>
          <p:nvPr/>
        </p:nvSpPr>
        <p:spPr bwMode="auto">
          <a:xfrm>
            <a:off x="357188" y="71438"/>
            <a:ext cx="2071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核心策略</a:t>
            </a:r>
            <a:endParaRPr lang="en-US" altLang="en-US" b="1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1443" name="Rectangle 2"/>
          <p:cNvSpPr>
            <a:spLocks noChangeArrowheads="1"/>
          </p:cNvSpPr>
          <p:nvPr/>
        </p:nvSpPr>
        <p:spPr bwMode="gray">
          <a:xfrm>
            <a:off x="512763" y="769938"/>
            <a:ext cx="3679825" cy="2046287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b="1">
              <a:solidFill>
                <a:srgbClr val="30311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gray">
          <a:xfrm>
            <a:off x="601663" y="827088"/>
            <a:ext cx="3503612" cy="19351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b="1">
              <a:solidFill>
                <a:srgbClr val="30311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gray">
          <a:xfrm rot="10800000" flipV="1">
            <a:off x="2068513" y="2778125"/>
            <a:ext cx="584200" cy="314325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chemeClr val="accent5">
                  <a:lumMod val="10000"/>
                </a:schemeClr>
              </a:gs>
              <a:gs pos="100000">
                <a:schemeClr val="accent2"/>
              </a:gs>
            </a:gsLst>
            <a:lin ang="5400000" scaled="1"/>
          </a:gradFill>
          <a:ln w="12700">
            <a:solidFill>
              <a:schemeClr val="bg2"/>
            </a:solidFill>
            <a:miter lim="800000"/>
            <a:headEnd/>
            <a:tailEnd/>
          </a:ln>
          <a:effectLst>
            <a:outerShdw sy="50000" rotWithShape="0">
              <a:schemeClr val="tx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b="1">
              <a:solidFill>
                <a:srgbClr val="30311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446" name="Rectangle 5"/>
          <p:cNvSpPr>
            <a:spLocks noChangeArrowheads="1"/>
          </p:cNvSpPr>
          <p:nvPr/>
        </p:nvSpPr>
        <p:spPr bwMode="gray">
          <a:xfrm>
            <a:off x="512763" y="3132138"/>
            <a:ext cx="3679825" cy="4667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b="1">
              <a:solidFill>
                <a:srgbClr val="30311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gray">
          <a:xfrm>
            <a:off x="554038" y="3163888"/>
            <a:ext cx="3597275" cy="407987"/>
          </a:xfrm>
          <a:prstGeom prst="roundRect">
            <a:avLst>
              <a:gd name="adj" fmla="val 48991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5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年度活动</a:t>
            </a:r>
            <a:endParaRPr lang="zh-CN" altLang="zh-CN" sz="2000" b="1" dirty="0">
              <a:solidFill>
                <a:srgbClr val="30311D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61448" name="Rectangle 7"/>
          <p:cNvSpPr>
            <a:spLocks noChangeArrowheads="1"/>
          </p:cNvSpPr>
          <p:nvPr/>
        </p:nvSpPr>
        <p:spPr bwMode="gray">
          <a:xfrm>
            <a:off x="4310063" y="769938"/>
            <a:ext cx="3679825" cy="2046287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b="1">
              <a:solidFill>
                <a:srgbClr val="30311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gray">
          <a:xfrm>
            <a:off x="4410075" y="827088"/>
            <a:ext cx="3479800" cy="19351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b="1">
              <a:solidFill>
                <a:srgbClr val="30311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gray">
          <a:xfrm rot="10800000" flipV="1">
            <a:off x="5865813" y="2778125"/>
            <a:ext cx="584200" cy="314325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chemeClr val="accent5">
                  <a:lumMod val="10000"/>
                </a:schemeClr>
              </a:gs>
              <a:gs pos="100000">
                <a:schemeClr val="accent2"/>
              </a:gs>
            </a:gsLst>
            <a:lin ang="5400000" scaled="1"/>
          </a:gradFill>
          <a:ln w="12700">
            <a:solidFill>
              <a:schemeClr val="bg2"/>
            </a:solidFill>
            <a:miter lim="800000"/>
            <a:headEnd/>
            <a:tailEnd/>
          </a:ln>
          <a:effectLst>
            <a:outerShdw sy="50000" rotWithShape="0">
              <a:schemeClr val="tx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b="1">
              <a:solidFill>
                <a:srgbClr val="30311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451" name="Rectangle 10"/>
          <p:cNvSpPr>
            <a:spLocks noChangeArrowheads="1"/>
          </p:cNvSpPr>
          <p:nvPr/>
        </p:nvSpPr>
        <p:spPr bwMode="gray">
          <a:xfrm>
            <a:off x="4321175" y="3132138"/>
            <a:ext cx="3679825" cy="4667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b="1">
              <a:solidFill>
                <a:srgbClr val="30311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AutoShape 11"/>
          <p:cNvSpPr>
            <a:spLocks noChangeArrowheads="1"/>
          </p:cNvSpPr>
          <p:nvPr/>
        </p:nvSpPr>
        <p:spPr bwMode="gray">
          <a:xfrm>
            <a:off x="4351338" y="3163888"/>
            <a:ext cx="3619500" cy="407987"/>
          </a:xfrm>
          <a:prstGeom prst="roundRect">
            <a:avLst>
              <a:gd name="adj" fmla="val 48991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5">
                  <a:lumMod val="1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日常活动</a:t>
            </a:r>
            <a:endParaRPr lang="zh-CN" altLang="zh-CN" sz="20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gray">
          <a:xfrm>
            <a:off x="755650" y="917575"/>
            <a:ext cx="3178175" cy="1754188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“人文关怀”主题活动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/>
            </a:r>
            <a:b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</a:b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（官微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+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官网）</a:t>
            </a:r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gray">
          <a:xfrm>
            <a:off x="4552950" y="2155825"/>
            <a:ext cx="3178175" cy="485775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热点类活动</a:t>
            </a:r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61455" name="TextBox 15"/>
          <p:cNvSpPr txBox="1">
            <a:spLocks noChangeArrowheads="1"/>
          </p:cNvSpPr>
          <p:nvPr/>
        </p:nvSpPr>
        <p:spPr bwMode="auto">
          <a:xfrm>
            <a:off x="755650" y="3614738"/>
            <a:ext cx="3349625" cy="138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rgbClr val="30311D"/>
                </a:solidFill>
                <a:latin typeface="微软雅黑" pitchFamily="34" charset="-122"/>
                <a:ea typeface="微软雅黑" pitchFamily="34" charset="-122"/>
              </a:rPr>
              <a:t>将</a:t>
            </a:r>
            <a:r>
              <a:rPr lang="en-US" altLang="zh-CN" sz="1400" b="1">
                <a:solidFill>
                  <a:srgbClr val="30311D"/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00" b="1">
                <a:solidFill>
                  <a:srgbClr val="30311D"/>
                </a:solidFill>
                <a:latin typeface="微软雅黑" pitchFamily="34" charset="-122"/>
                <a:ea typeface="微软雅黑" pitchFamily="34" charset="-122"/>
              </a:rPr>
              <a:t>乐高中国 与</a:t>
            </a:r>
            <a:r>
              <a:rPr lang="en-US" altLang="zh-CN" sz="1400" b="1">
                <a:solidFill>
                  <a:srgbClr val="30311D"/>
                </a:solidFill>
                <a:latin typeface="微软雅黑" pitchFamily="34" charset="-122"/>
                <a:ea typeface="微软雅黑" pitchFamily="34" charset="-122"/>
              </a:rPr>
              <a:t>ilego</a:t>
            </a:r>
            <a:r>
              <a:rPr lang="zh-CN" altLang="en-US" sz="1400" b="1">
                <a:solidFill>
                  <a:srgbClr val="30311D"/>
                </a:solidFill>
                <a:latin typeface="微软雅黑" pitchFamily="34" charset="-122"/>
                <a:ea typeface="微软雅黑" pitchFamily="34" charset="-122"/>
              </a:rPr>
              <a:t>活动平台打通，进行</a:t>
            </a:r>
            <a:r>
              <a:rPr lang="zh-CN" altLang="zh-CN" sz="1400" b="1">
                <a:solidFill>
                  <a:srgbClr val="30311D"/>
                </a:solidFill>
                <a:latin typeface="微软雅黑" pitchFamily="34" charset="-122"/>
                <a:ea typeface="微软雅黑" pitchFamily="34" charset="-122"/>
              </a:rPr>
              <a:t>有主题、有节奏</a:t>
            </a:r>
            <a:r>
              <a:rPr lang="zh-CN" altLang="en-US" sz="1400" b="1">
                <a:solidFill>
                  <a:srgbClr val="30311D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zh-CN" sz="1400" b="1">
                <a:solidFill>
                  <a:srgbClr val="30311D"/>
                </a:solidFill>
                <a:latin typeface="微软雅黑" pitchFamily="34" charset="-122"/>
                <a:ea typeface="微软雅黑" pitchFamily="34" charset="-122"/>
              </a:rPr>
              <a:t>连续性专题活动，让</a:t>
            </a:r>
            <a:r>
              <a:rPr lang="zh-CN" altLang="en-US" sz="1400" b="1">
                <a:solidFill>
                  <a:srgbClr val="30311D"/>
                </a:solidFill>
                <a:latin typeface="微软雅黑" pitchFamily="34" charset="-122"/>
                <a:ea typeface="微软雅黑" pitchFamily="34" charset="-122"/>
              </a:rPr>
              <a:t>用户在官网与官微之前相互流通，培养用户的品牌偏好</a:t>
            </a:r>
            <a:endParaRPr lang="zh-CN" altLang="zh-CN" sz="1400" b="1">
              <a:solidFill>
                <a:srgbClr val="30311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456" name="TextBox 16"/>
          <p:cNvSpPr txBox="1">
            <a:spLocks noChangeArrowheads="1"/>
          </p:cNvSpPr>
          <p:nvPr/>
        </p:nvSpPr>
        <p:spPr bwMode="auto">
          <a:xfrm>
            <a:off x="4410075" y="3614738"/>
            <a:ext cx="3479800" cy="138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400" b="1">
                <a:solidFill>
                  <a:srgbClr val="30311D"/>
                </a:solidFill>
                <a:latin typeface="微软雅黑" pitchFamily="34" charset="-122"/>
                <a:ea typeface="微软雅黑" pitchFamily="34" charset="-122"/>
              </a:rPr>
              <a:t>针对热点</a:t>
            </a:r>
            <a:r>
              <a:rPr lang="zh-CN" altLang="en-US" sz="1400" b="1">
                <a:solidFill>
                  <a:srgbClr val="30311D"/>
                </a:solidFill>
                <a:latin typeface="微软雅黑" pitchFamily="34" charset="-122"/>
                <a:ea typeface="微软雅黑" pitchFamily="34" charset="-122"/>
              </a:rPr>
              <a:t>节日</a:t>
            </a:r>
            <a:r>
              <a:rPr lang="zh-CN" altLang="zh-CN" sz="1400" b="1">
                <a:solidFill>
                  <a:srgbClr val="30311D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400" b="1">
                <a:solidFill>
                  <a:srgbClr val="30311D"/>
                </a:solidFill>
                <a:latin typeface="微软雅黑" pitchFamily="34" charset="-122"/>
                <a:ea typeface="微软雅黑" pitchFamily="34" charset="-122"/>
              </a:rPr>
              <a:t>产品促销等关键点策划活动</a:t>
            </a:r>
            <a:r>
              <a:rPr lang="zh-CN" altLang="zh-CN" sz="1400" b="1">
                <a:solidFill>
                  <a:srgbClr val="30311D"/>
                </a:solidFill>
                <a:latin typeface="微软雅黑" pitchFamily="34" charset="-122"/>
                <a:ea typeface="微软雅黑" pitchFamily="34" charset="-122"/>
              </a:rPr>
              <a:t>，激发不同属性的</a:t>
            </a:r>
            <a:r>
              <a:rPr lang="zh-CN" altLang="en-US" sz="1400" b="1">
                <a:solidFill>
                  <a:srgbClr val="30311D"/>
                </a:solidFill>
                <a:latin typeface="微软雅黑" pitchFamily="34" charset="-122"/>
                <a:ea typeface="微软雅黑" pitchFamily="34" charset="-122"/>
              </a:rPr>
              <a:t>用户</a:t>
            </a:r>
            <a:r>
              <a:rPr lang="zh-CN" altLang="zh-CN" sz="1400" b="1">
                <a:solidFill>
                  <a:srgbClr val="30311D"/>
                </a:solidFill>
                <a:latin typeface="微软雅黑" pitchFamily="34" charset="-122"/>
                <a:ea typeface="微软雅黑" pitchFamily="34" charset="-122"/>
              </a:rPr>
              <a:t>关注</a:t>
            </a:r>
            <a:r>
              <a:rPr lang="en-US" altLang="zh-CN" sz="1400" b="1">
                <a:solidFill>
                  <a:srgbClr val="30311D"/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400" b="1">
                <a:solidFill>
                  <a:srgbClr val="30311D"/>
                </a:solidFill>
                <a:latin typeface="微软雅黑" pitchFamily="34" charset="-122"/>
                <a:ea typeface="微软雅黑" pitchFamily="34" charset="-122"/>
              </a:rPr>
              <a:t>乐高中国，将创意进行到底，</a:t>
            </a:r>
            <a:r>
              <a:rPr lang="zh-CN" altLang="zh-CN" sz="1400" b="1">
                <a:solidFill>
                  <a:srgbClr val="30311D"/>
                </a:solidFill>
                <a:latin typeface="微软雅黑" pitchFamily="34" charset="-122"/>
                <a:ea typeface="微软雅黑" pitchFamily="34" charset="-122"/>
              </a:rPr>
              <a:t>成为</a:t>
            </a:r>
            <a:r>
              <a:rPr lang="zh-CN" altLang="en-US" sz="1400" b="1">
                <a:solidFill>
                  <a:srgbClr val="30311D"/>
                </a:solidFill>
                <a:latin typeface="微软雅黑" pitchFamily="34" charset="-122"/>
                <a:ea typeface="微软雅黑" pitchFamily="34" charset="-122"/>
              </a:rPr>
              <a:t>品牌官微中</a:t>
            </a:r>
            <a:r>
              <a:rPr lang="zh-CN" altLang="zh-CN" sz="1400" b="1">
                <a:solidFill>
                  <a:srgbClr val="30311D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1400" b="1">
                <a:solidFill>
                  <a:srgbClr val="30311D"/>
                </a:solidFill>
                <a:latin typeface="微软雅黑" pitchFamily="34" charset="-122"/>
                <a:ea typeface="微软雅黑" pitchFamily="34" charset="-122"/>
              </a:rPr>
              <a:t>活跃者</a:t>
            </a:r>
            <a:endParaRPr lang="zh-CN" altLang="zh-CN" sz="1400" b="1">
              <a:solidFill>
                <a:srgbClr val="30311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gray">
          <a:xfrm>
            <a:off x="4552950" y="1558925"/>
            <a:ext cx="3178175" cy="487363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产品类活动</a:t>
            </a:r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gray">
          <a:xfrm>
            <a:off x="4552950" y="968375"/>
            <a:ext cx="3178175" cy="487363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互动类活动</a:t>
            </a:r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活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大话乐高之毕业季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074" y="698892"/>
            <a:ext cx="5195886" cy="23973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9530" y="698892"/>
            <a:ext cx="2881128" cy="19448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7519" y="2736185"/>
            <a:ext cx="2862230" cy="20685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30434" y="3075981"/>
            <a:ext cx="5200525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时间：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16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日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-6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29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日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结合毕业季热点事件，在微博上发起有奖活动，通过活动机制引导粉丝回忆学生时代趣事，引发大家热议。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总转发：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5277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         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总评论：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3851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阅读量：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52W+</a:t>
            </a:r>
          </a:p>
        </p:txBody>
      </p:sp>
    </p:spTree>
    <p:extLst>
      <p:ext uri="{BB962C8B-B14F-4D97-AF65-F5344CB8AC3E}">
        <p14:creationId xmlns:p14="http://schemas.microsoft.com/office/powerpoint/2010/main" xmlns="" val="50169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互动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疯狂猜图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0662" y="1704580"/>
            <a:ext cx="3837365" cy="1507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7962" y="3292080"/>
            <a:ext cx="3837365" cy="15555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70083" y="3313716"/>
            <a:ext cx="3830513" cy="1507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/>
          <a:srcRect r="939"/>
          <a:stretch>
            <a:fillRect/>
          </a:stretch>
        </p:blipFill>
        <p:spPr bwMode="auto">
          <a:xfrm>
            <a:off x="4444957" y="1697727"/>
            <a:ext cx="3855639" cy="1514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77962" y="777480"/>
            <a:ext cx="7980238" cy="789704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结合热门手机游戏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疯狂猜图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，在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乐高中国微博上发起系列乐高版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疯狂猜图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，通过乐高元素的植入，即诠释乐高无所不能的创意，又瞬间带来很好的互动效果。</a:t>
            </a:r>
            <a:endParaRPr lang="en-US" sz="1600" dirty="0" err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0169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互动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热点话题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8003" y="628545"/>
            <a:ext cx="8474844" cy="36535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紧接社会热点话题，及时撰写相关的趣味性热点话题，能够短期内很好的引起粉丝互动。</a:t>
            </a:r>
            <a:endParaRPr lang="en-US" sz="1600" dirty="0" err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3877" y="1375334"/>
            <a:ext cx="4147797" cy="17307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6058" y="1349934"/>
            <a:ext cx="4114165" cy="17307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751" y="2993832"/>
            <a:ext cx="4131923" cy="17409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6059" y="2993832"/>
            <a:ext cx="3188900" cy="17409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368003" y="975413"/>
            <a:ext cx="4163671" cy="39992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夏季热点话题</a:t>
            </a:r>
            <a:endParaRPr lang="en-US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56552" y="927852"/>
            <a:ext cx="4163671" cy="39992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NBA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总决赛</a:t>
            </a:r>
            <a:endParaRPr lang="en-US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9751" y="2593911"/>
            <a:ext cx="4163671" cy="39992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父亲节</a:t>
            </a:r>
            <a:endParaRPr lang="en-US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81952" y="2571750"/>
            <a:ext cx="3213007" cy="39992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延安城管踩人事件</a:t>
            </a:r>
            <a:endParaRPr lang="en-US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0169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互动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企业互动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9734" y="720566"/>
            <a:ext cx="3716040" cy="2051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67" y="720566"/>
            <a:ext cx="3324616" cy="2051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7933" y="2948888"/>
            <a:ext cx="3687841" cy="2071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9968" y="2948889"/>
            <a:ext cx="2927306" cy="20660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372673" y="1523609"/>
            <a:ext cx="1524000" cy="399213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大众汽车</a:t>
            </a:r>
            <a:endParaRPr lang="en-US" b="1" dirty="0" err="1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03274" y="1663309"/>
            <a:ext cx="1524000" cy="399213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百度</a:t>
            </a:r>
            <a:endParaRPr lang="en-US" b="1" dirty="0" err="1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74273" y="3956496"/>
            <a:ext cx="1524000" cy="399213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凯迪拉克</a:t>
            </a:r>
            <a:endParaRPr lang="en-US" b="1" dirty="0" err="1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04874" y="3956496"/>
            <a:ext cx="1524000" cy="399213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迪斯尼</a:t>
            </a:r>
            <a:endParaRPr lang="en-US" b="1" dirty="0" err="1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4033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互动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优质内容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0660" y="782521"/>
            <a:ext cx="8474844" cy="36535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深度挖掘网民喜欢的优质内容，有针对性的对话题方向进行调整，为官微带来更多的活动。</a:t>
            </a:r>
            <a:endParaRPr lang="en-US" sz="1600" dirty="0" err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119" y="1145003"/>
            <a:ext cx="3020739" cy="2302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421" y="3556059"/>
            <a:ext cx="3065437" cy="13207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10171" y="1143790"/>
            <a:ext cx="3020739" cy="25564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20771" y="3724414"/>
            <a:ext cx="3010139" cy="1085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04033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4"/>
          <p:cNvSpPr/>
          <p:nvPr/>
        </p:nvSpPr>
        <p:spPr>
          <a:xfrm>
            <a:off x="3419472" y="1837273"/>
            <a:ext cx="478802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乐高中国官微七月月报</a:t>
            </a: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                      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.1 —7.31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sz="2800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701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活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乐高</a:t>
            </a: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开考啦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7240" y="1125856"/>
            <a:ext cx="4274439" cy="2041978"/>
          </a:xfrm>
          <a:prstGeom prst="rect">
            <a:avLst/>
          </a:prstGeom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501" y="3299487"/>
            <a:ext cx="1610760" cy="1027110"/>
          </a:xfrm>
          <a:prstGeom prst="rect">
            <a:avLst/>
          </a:prstGeom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0743" y="3293287"/>
            <a:ext cx="1587610" cy="1027110"/>
          </a:xfrm>
          <a:prstGeom prst="rect">
            <a:avLst/>
          </a:prstGeom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57579" y="3299487"/>
            <a:ext cx="1593011" cy="1027110"/>
          </a:xfrm>
          <a:prstGeom prst="rect">
            <a:avLst/>
          </a:prstGeom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66747" y="2485754"/>
            <a:ext cx="1975037" cy="1277546"/>
          </a:xfrm>
          <a:prstGeom prst="rect">
            <a:avLst/>
          </a:prstGeom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52233" y="1125856"/>
            <a:ext cx="1975037" cy="1284664"/>
          </a:xfrm>
          <a:prstGeom prst="rect">
            <a:avLst/>
          </a:prstGeom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732990" y="1114242"/>
            <a:ext cx="2160989" cy="33239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时间：</a:t>
            </a:r>
            <a:r>
              <a:rPr lang="en-US" altLang="zh-CN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日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-7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日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概述：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月初，官微结合考试周发起互动活动，通过趣味的“考试”形式，让粉丝在参与互动中，了解乐高品牌。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数据：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总转发：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1054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         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总评论：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234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       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阅读量：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50W+</a:t>
            </a:r>
          </a:p>
        </p:txBody>
      </p:sp>
    </p:spTree>
    <p:extLst>
      <p:ext uri="{BB962C8B-B14F-4D97-AF65-F5344CB8AC3E}">
        <p14:creationId xmlns:p14="http://schemas.microsoft.com/office/powerpoint/2010/main" xmlns="" val="304033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活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3673684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欢乐夏日，分享你的消暑高招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8286" y="738520"/>
            <a:ext cx="5857022" cy="2835048"/>
          </a:xfrm>
          <a:prstGeom prst="rect">
            <a:avLst/>
          </a:prstGeom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68287" y="3652245"/>
            <a:ext cx="7337573" cy="13849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时间：</a:t>
            </a:r>
            <a:r>
              <a:rPr lang="en-US" altLang="zh-CN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19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日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-7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25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日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概述：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夏日高温，微博粉丝对夏日消暑有较高的互动性，官微配合发起有奖活动，引导粉丝说出自己的消暑高招，获得大量的优质评论。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数据：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总转发：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7328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         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总评论：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6019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       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阅读量：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40W</a:t>
            </a:r>
          </a:p>
        </p:txBody>
      </p:sp>
      <p:pic>
        <p:nvPicPr>
          <p:cNvPr id="6" name="Picture 4" descr="c:\users\pg\appdata\roaming\360se6\USERDA~1\Temp\71EB12~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07815" y="738520"/>
            <a:ext cx="1298045" cy="283504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24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互动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热点话题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0297" y="770925"/>
            <a:ext cx="3241485" cy="37262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结合快乐男声左立唱红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董小姐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热点话题，将乐高创意与热点很好结合，获得粉丝的大量的互动，以及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【2013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快乐男声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】【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天娱传媒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的主动互动。</a:t>
            </a:r>
            <a:endParaRPr lang="en-US" altLang="zh-CN" sz="16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数据：</a:t>
            </a:r>
            <a:endParaRPr lang="en-US" altLang="zh-CN" sz="16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转发：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153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评论：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40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阅读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数：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51W</a:t>
            </a:r>
            <a:endParaRPr lang="en-US" sz="16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037" y="770925"/>
            <a:ext cx="4626778" cy="1857171"/>
          </a:xfrm>
          <a:prstGeom prst="rect">
            <a:avLst/>
          </a:prstGeom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1" descr="C:\Users\PG\AppData\Roaming\Tencent\Users\415490960\QQ\WinTemp\RichOle\OM%C10FFY9`_VUG%Z[@_JH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037" y="2628096"/>
            <a:ext cx="2130502" cy="2280589"/>
          </a:xfrm>
          <a:prstGeom prst="rect">
            <a:avLst/>
          </a:prstGeom>
          <a:ln>
            <a:solidFill>
              <a:srgbClr val="FFFF00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43207" y="2643783"/>
            <a:ext cx="2198338" cy="2280589"/>
          </a:xfrm>
          <a:prstGeom prst="rect">
            <a:avLst/>
          </a:prstGeom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24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互动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热点话题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21384" y="833566"/>
            <a:ext cx="6508866" cy="3761351"/>
            <a:chOff x="502126" y="827323"/>
            <a:chExt cx="7821160" cy="4519701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126" y="3164465"/>
              <a:ext cx="5258333" cy="2165736"/>
            </a:xfrm>
            <a:prstGeom prst="rect">
              <a:avLst/>
            </a:prstGeom>
            <a:ln w="9525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126" y="827323"/>
              <a:ext cx="2453118" cy="2213896"/>
            </a:xfrm>
            <a:prstGeom prst="rect">
              <a:avLst/>
            </a:prstGeom>
            <a:ln w="9525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322" y="827323"/>
              <a:ext cx="2572161" cy="2213896"/>
            </a:xfrm>
            <a:prstGeom prst="rect">
              <a:avLst/>
            </a:prstGeom>
            <a:ln w="9525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3058722" y="827323"/>
              <a:ext cx="1244108" cy="2213896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转</a:t>
              </a:r>
              <a:endPara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发</a:t>
              </a:r>
              <a:endPara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此</a:t>
              </a:r>
              <a:endPara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锦</a:t>
              </a:r>
              <a:endPara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鲤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7079178" y="827323"/>
              <a:ext cx="1244108" cy="2213896"/>
            </a:xfrm>
            <a:prstGeom prst="rect">
              <a:avLst/>
            </a:prstGeom>
            <a:solidFill>
              <a:schemeClr val="accent5">
                <a:alpha val="81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卑</a:t>
              </a:r>
              <a:endPara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鄙</a:t>
              </a:r>
              <a:endPara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</a:t>
              </a:r>
              <a:endPara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我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835070" y="3147642"/>
              <a:ext cx="2488216" cy="2199382"/>
            </a:xfrm>
            <a:prstGeom prst="rect">
              <a:avLst/>
            </a:prstGeom>
            <a:solidFill>
              <a:schemeClr val="accent4">
                <a:alpha val="54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干脆面小浣熊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524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6" name="组合 37"/>
          <p:cNvGrpSpPr>
            <a:grpSpLocks/>
          </p:cNvGrpSpPr>
          <p:nvPr/>
        </p:nvGrpSpPr>
        <p:grpSpPr bwMode="auto">
          <a:xfrm>
            <a:off x="142875" y="714375"/>
            <a:ext cx="8813800" cy="4384675"/>
            <a:chOff x="116475" y="1012153"/>
            <a:chExt cx="9027525" cy="4587865"/>
          </a:xfrm>
        </p:grpSpPr>
        <p:grpSp>
          <p:nvGrpSpPr>
            <p:cNvPr id="62468" name="组合 1"/>
            <p:cNvGrpSpPr>
              <a:grpSpLocks/>
            </p:cNvGrpSpPr>
            <p:nvPr/>
          </p:nvGrpSpPr>
          <p:grpSpPr bwMode="auto">
            <a:xfrm>
              <a:off x="361940" y="1012153"/>
              <a:ext cx="8647307" cy="3114944"/>
              <a:chOff x="317790" y="1504570"/>
              <a:chExt cx="8647307" cy="3114944"/>
            </a:xfrm>
          </p:grpSpPr>
          <p:grpSp>
            <p:nvGrpSpPr>
              <p:cNvPr id="62482" name="组合 6"/>
              <p:cNvGrpSpPr>
                <a:grpSpLocks/>
              </p:cNvGrpSpPr>
              <p:nvPr/>
            </p:nvGrpSpPr>
            <p:grpSpPr bwMode="auto">
              <a:xfrm>
                <a:off x="317790" y="2666911"/>
                <a:ext cx="1805995" cy="1952601"/>
                <a:chOff x="159365" y="2348228"/>
                <a:chExt cx="2543809" cy="2750309"/>
              </a:xfrm>
            </p:grpSpPr>
            <p:sp>
              <p:nvSpPr>
                <p:cNvPr id="62496" name="Oval 2713"/>
                <p:cNvSpPr>
                  <a:spLocks noChangeArrowheads="1"/>
                </p:cNvSpPr>
                <p:nvPr/>
              </p:nvSpPr>
              <p:spPr bwMode="auto">
                <a:xfrm>
                  <a:off x="216471" y="4581525"/>
                  <a:ext cx="2267297" cy="517012"/>
                </a:xfrm>
                <a:prstGeom prst="ellipse">
                  <a:avLst/>
                </a:prstGeom>
                <a:solidFill>
                  <a:schemeClr val="bg2">
                    <a:alpha val="36862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497" name="Rectangle 2731"/>
                <p:cNvSpPr>
                  <a:spLocks noChangeArrowheads="1"/>
                </p:cNvSpPr>
                <p:nvPr/>
              </p:nvSpPr>
              <p:spPr bwMode="auto">
                <a:xfrm rot="-1763536">
                  <a:off x="581124" y="4094538"/>
                  <a:ext cx="531337" cy="59124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498" name="Freeform 2714"/>
                <p:cNvSpPr>
                  <a:spLocks/>
                </p:cNvSpPr>
                <p:nvPr/>
              </p:nvSpPr>
              <p:spPr bwMode="auto">
                <a:xfrm>
                  <a:off x="857821" y="2348880"/>
                  <a:ext cx="1845353" cy="1092625"/>
                </a:xfrm>
                <a:custGeom>
                  <a:avLst/>
                  <a:gdLst>
                    <a:gd name="T0" fmla="*/ 0 w 1296"/>
                    <a:gd name="T1" fmla="*/ 0 h 768"/>
                    <a:gd name="T2" fmla="*/ 2147483647 w 1296"/>
                    <a:gd name="T3" fmla="*/ 2147483647 h 768"/>
                    <a:gd name="T4" fmla="*/ 2147483647 w 1296"/>
                    <a:gd name="T5" fmla="*/ 2147483647 h 768"/>
                    <a:gd name="T6" fmla="*/ 2147483647 w 1296"/>
                    <a:gd name="T7" fmla="*/ 0 h 768"/>
                    <a:gd name="T8" fmla="*/ 0 w 1296"/>
                    <a:gd name="T9" fmla="*/ 0 h 7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96"/>
                    <a:gd name="T16" fmla="*/ 0 h 768"/>
                    <a:gd name="T17" fmla="*/ 1296 w 1296"/>
                    <a:gd name="T18" fmla="*/ 768 h 7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96" h="768">
                      <a:moveTo>
                        <a:pt x="0" y="0"/>
                      </a:moveTo>
                      <a:lnTo>
                        <a:pt x="432" y="768"/>
                      </a:lnTo>
                      <a:lnTo>
                        <a:pt x="1296" y="768"/>
                      </a:lnTo>
                      <a:lnTo>
                        <a:pt x="86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008000"/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2499" name="Freeform 2715"/>
                <p:cNvSpPr>
                  <a:spLocks/>
                </p:cNvSpPr>
                <p:nvPr/>
              </p:nvSpPr>
              <p:spPr bwMode="auto">
                <a:xfrm>
                  <a:off x="846710" y="3486295"/>
                  <a:ext cx="1845352" cy="1095230"/>
                </a:xfrm>
                <a:custGeom>
                  <a:avLst/>
                  <a:gdLst>
                    <a:gd name="T0" fmla="*/ 0 w 1296"/>
                    <a:gd name="T1" fmla="*/ 2147483647 h 768"/>
                    <a:gd name="T2" fmla="*/ 2147483647 w 1296"/>
                    <a:gd name="T3" fmla="*/ 2147483647 h 768"/>
                    <a:gd name="T4" fmla="*/ 2147483647 w 1296"/>
                    <a:gd name="T5" fmla="*/ 0 h 768"/>
                    <a:gd name="T6" fmla="*/ 2147483647 w 1296"/>
                    <a:gd name="T7" fmla="*/ 0 h 768"/>
                    <a:gd name="T8" fmla="*/ 0 w 1296"/>
                    <a:gd name="T9" fmla="*/ 2147483647 h 7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96"/>
                    <a:gd name="T16" fmla="*/ 0 h 768"/>
                    <a:gd name="T17" fmla="*/ 1296 w 1296"/>
                    <a:gd name="T18" fmla="*/ 768 h 7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96" h="768">
                      <a:moveTo>
                        <a:pt x="0" y="768"/>
                      </a:moveTo>
                      <a:lnTo>
                        <a:pt x="864" y="768"/>
                      </a:lnTo>
                      <a:lnTo>
                        <a:pt x="1296" y="0"/>
                      </a:lnTo>
                      <a:lnTo>
                        <a:pt x="432" y="0"/>
                      </a:lnTo>
                      <a:lnTo>
                        <a:pt x="0" y="76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99FF"/>
                    </a:gs>
                    <a:gs pos="100000">
                      <a:srgbClr val="0066FF"/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2500" name="Freeform 2716"/>
                <p:cNvSpPr>
                  <a:spLocks/>
                </p:cNvSpPr>
                <p:nvPr/>
              </p:nvSpPr>
              <p:spPr bwMode="auto">
                <a:xfrm>
                  <a:off x="159365" y="2348228"/>
                  <a:ext cx="1230670" cy="2186554"/>
                </a:xfrm>
                <a:custGeom>
                  <a:avLst/>
                  <a:gdLst>
                    <a:gd name="T0" fmla="*/ 0 w 864"/>
                    <a:gd name="T1" fmla="*/ 2147483647 h 1536"/>
                    <a:gd name="T2" fmla="*/ 2147483647 w 864"/>
                    <a:gd name="T3" fmla="*/ 2147483647 h 1536"/>
                    <a:gd name="T4" fmla="*/ 2147483647 w 864"/>
                    <a:gd name="T5" fmla="*/ 2147483647 h 1536"/>
                    <a:gd name="T6" fmla="*/ 2147483647 w 864"/>
                    <a:gd name="T7" fmla="*/ 0 h 1536"/>
                    <a:gd name="T8" fmla="*/ 0 w 864"/>
                    <a:gd name="T9" fmla="*/ 2147483647 h 15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64"/>
                    <a:gd name="T16" fmla="*/ 0 h 1536"/>
                    <a:gd name="T17" fmla="*/ 864 w 864"/>
                    <a:gd name="T18" fmla="*/ 1536 h 1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64" h="1536">
                      <a:moveTo>
                        <a:pt x="0" y="768"/>
                      </a:moveTo>
                      <a:lnTo>
                        <a:pt x="432" y="1536"/>
                      </a:lnTo>
                      <a:lnTo>
                        <a:pt x="864" y="768"/>
                      </a:lnTo>
                      <a:lnTo>
                        <a:pt x="432" y="0"/>
                      </a:lnTo>
                      <a:lnTo>
                        <a:pt x="0" y="76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CC00"/>
                    </a:gs>
                    <a:gs pos="100000">
                      <a:srgbClr val="FF9900"/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2501" name="Freeform 2739"/>
                <p:cNvSpPr>
                  <a:spLocks noEditPoints="1"/>
                </p:cNvSpPr>
                <p:nvPr/>
              </p:nvSpPr>
              <p:spPr bwMode="auto">
                <a:xfrm>
                  <a:off x="378396" y="3141663"/>
                  <a:ext cx="638125" cy="642031"/>
                </a:xfrm>
                <a:custGeom>
                  <a:avLst/>
                  <a:gdLst>
                    <a:gd name="T0" fmla="*/ 2147483647 w 300"/>
                    <a:gd name="T1" fmla="*/ 2147483647 h 302"/>
                    <a:gd name="T2" fmla="*/ 2147483647 w 300"/>
                    <a:gd name="T3" fmla="*/ 2147483647 h 302"/>
                    <a:gd name="T4" fmla="*/ 2147483647 w 300"/>
                    <a:gd name="T5" fmla="*/ 2147483647 h 302"/>
                    <a:gd name="T6" fmla="*/ 2147483647 w 300"/>
                    <a:gd name="T7" fmla="*/ 2147483647 h 302"/>
                    <a:gd name="T8" fmla="*/ 2147483647 w 300"/>
                    <a:gd name="T9" fmla="*/ 2147483647 h 302"/>
                    <a:gd name="T10" fmla="*/ 2147483647 w 300"/>
                    <a:gd name="T11" fmla="*/ 2147483647 h 302"/>
                    <a:gd name="T12" fmla="*/ 2147483647 w 300"/>
                    <a:gd name="T13" fmla="*/ 2147483647 h 302"/>
                    <a:gd name="T14" fmla="*/ 2147483647 w 300"/>
                    <a:gd name="T15" fmla="*/ 2147483647 h 302"/>
                    <a:gd name="T16" fmla="*/ 2147483647 w 300"/>
                    <a:gd name="T17" fmla="*/ 2147483647 h 302"/>
                    <a:gd name="T18" fmla="*/ 2147483647 w 300"/>
                    <a:gd name="T19" fmla="*/ 2147483647 h 302"/>
                    <a:gd name="T20" fmla="*/ 2147483647 w 300"/>
                    <a:gd name="T21" fmla="*/ 2147483647 h 302"/>
                    <a:gd name="T22" fmla="*/ 2147483647 w 300"/>
                    <a:gd name="T23" fmla="*/ 2147483647 h 302"/>
                    <a:gd name="T24" fmla="*/ 2147483647 w 300"/>
                    <a:gd name="T25" fmla="*/ 2147483647 h 302"/>
                    <a:gd name="T26" fmla="*/ 2147483647 w 300"/>
                    <a:gd name="T27" fmla="*/ 2147483647 h 302"/>
                    <a:gd name="T28" fmla="*/ 2147483647 w 300"/>
                    <a:gd name="T29" fmla="*/ 2147483647 h 302"/>
                    <a:gd name="T30" fmla="*/ 2147483647 w 300"/>
                    <a:gd name="T31" fmla="*/ 2147483647 h 302"/>
                    <a:gd name="T32" fmla="*/ 2147483647 w 300"/>
                    <a:gd name="T33" fmla="*/ 2147483647 h 302"/>
                    <a:gd name="T34" fmla="*/ 2147483647 w 300"/>
                    <a:gd name="T35" fmla="*/ 2147483647 h 302"/>
                    <a:gd name="T36" fmla="*/ 2147483647 w 300"/>
                    <a:gd name="T37" fmla="*/ 2147483647 h 302"/>
                    <a:gd name="T38" fmla="*/ 2147483647 w 300"/>
                    <a:gd name="T39" fmla="*/ 2147483647 h 302"/>
                    <a:gd name="T40" fmla="*/ 2147483647 w 300"/>
                    <a:gd name="T41" fmla="*/ 2147483647 h 302"/>
                    <a:gd name="T42" fmla="*/ 2147483647 w 300"/>
                    <a:gd name="T43" fmla="*/ 2147483647 h 302"/>
                    <a:gd name="T44" fmla="*/ 2147483647 w 300"/>
                    <a:gd name="T45" fmla="*/ 2147483647 h 302"/>
                    <a:gd name="T46" fmla="*/ 2147483647 w 300"/>
                    <a:gd name="T47" fmla="*/ 2147483647 h 302"/>
                    <a:gd name="T48" fmla="*/ 2147483647 w 300"/>
                    <a:gd name="T49" fmla="*/ 2147483647 h 302"/>
                    <a:gd name="T50" fmla="*/ 2147483647 w 300"/>
                    <a:gd name="T51" fmla="*/ 2147483647 h 302"/>
                    <a:gd name="T52" fmla="*/ 2147483647 w 300"/>
                    <a:gd name="T53" fmla="*/ 2147483647 h 302"/>
                    <a:gd name="T54" fmla="*/ 2147483647 w 300"/>
                    <a:gd name="T55" fmla="*/ 2147483647 h 302"/>
                    <a:gd name="T56" fmla="*/ 2147483647 w 300"/>
                    <a:gd name="T57" fmla="*/ 2147483647 h 302"/>
                    <a:gd name="T58" fmla="*/ 2147483647 w 300"/>
                    <a:gd name="T59" fmla="*/ 2147483647 h 302"/>
                    <a:gd name="T60" fmla="*/ 2147483647 w 300"/>
                    <a:gd name="T61" fmla="*/ 2147483647 h 302"/>
                    <a:gd name="T62" fmla="*/ 2147483647 w 300"/>
                    <a:gd name="T63" fmla="*/ 2147483647 h 302"/>
                    <a:gd name="T64" fmla="*/ 2147483647 w 300"/>
                    <a:gd name="T65" fmla="*/ 2147483647 h 302"/>
                    <a:gd name="T66" fmla="*/ 2147483647 w 300"/>
                    <a:gd name="T67" fmla="*/ 2147483647 h 302"/>
                    <a:gd name="T68" fmla="*/ 2147483647 w 300"/>
                    <a:gd name="T69" fmla="*/ 2147483647 h 302"/>
                    <a:gd name="T70" fmla="*/ 2147483647 w 300"/>
                    <a:gd name="T71" fmla="*/ 2147483647 h 302"/>
                    <a:gd name="T72" fmla="*/ 2147483647 w 300"/>
                    <a:gd name="T73" fmla="*/ 2147483647 h 302"/>
                    <a:gd name="T74" fmla="*/ 2147483647 w 300"/>
                    <a:gd name="T75" fmla="*/ 2147483647 h 302"/>
                    <a:gd name="T76" fmla="*/ 2147483647 w 300"/>
                    <a:gd name="T77" fmla="*/ 2147483647 h 302"/>
                    <a:gd name="T78" fmla="*/ 2147483647 w 300"/>
                    <a:gd name="T79" fmla="*/ 2147483647 h 302"/>
                    <a:gd name="T80" fmla="*/ 2147483647 w 300"/>
                    <a:gd name="T81" fmla="*/ 2147483647 h 302"/>
                    <a:gd name="T82" fmla="*/ 2147483647 w 300"/>
                    <a:gd name="T83" fmla="*/ 2147483647 h 302"/>
                    <a:gd name="T84" fmla="*/ 2147483647 w 300"/>
                    <a:gd name="T85" fmla="*/ 2147483647 h 302"/>
                    <a:gd name="T86" fmla="*/ 2147483647 w 300"/>
                    <a:gd name="T87" fmla="*/ 2147483647 h 302"/>
                    <a:gd name="T88" fmla="*/ 2147483647 w 300"/>
                    <a:gd name="T89" fmla="*/ 2147483647 h 302"/>
                    <a:gd name="T90" fmla="*/ 2147483647 w 300"/>
                    <a:gd name="T91" fmla="*/ 2147483647 h 302"/>
                    <a:gd name="T92" fmla="*/ 2147483647 w 300"/>
                    <a:gd name="T93" fmla="*/ 2147483647 h 302"/>
                    <a:gd name="T94" fmla="*/ 2147483647 w 300"/>
                    <a:gd name="T95" fmla="*/ 2147483647 h 302"/>
                    <a:gd name="T96" fmla="*/ 2147483647 w 300"/>
                    <a:gd name="T97" fmla="*/ 2147483647 h 302"/>
                    <a:gd name="T98" fmla="*/ 2147483647 w 300"/>
                    <a:gd name="T99" fmla="*/ 2147483647 h 302"/>
                    <a:gd name="T100" fmla="*/ 2147483647 w 300"/>
                    <a:gd name="T101" fmla="*/ 2147483647 h 302"/>
                    <a:gd name="T102" fmla="*/ 2147483647 w 300"/>
                    <a:gd name="T103" fmla="*/ 2147483647 h 302"/>
                    <a:gd name="T104" fmla="*/ 2147483647 w 300"/>
                    <a:gd name="T105" fmla="*/ 2147483647 h 302"/>
                    <a:gd name="T106" fmla="*/ 2147483647 w 300"/>
                    <a:gd name="T107" fmla="*/ 2147483647 h 302"/>
                    <a:gd name="T108" fmla="*/ 2147483647 w 300"/>
                    <a:gd name="T109" fmla="*/ 2147483647 h 302"/>
                    <a:gd name="T110" fmla="*/ 2147483647 w 300"/>
                    <a:gd name="T111" fmla="*/ 2147483647 h 302"/>
                    <a:gd name="T112" fmla="*/ 2147483647 w 300"/>
                    <a:gd name="T113" fmla="*/ 2147483647 h 302"/>
                    <a:gd name="T114" fmla="*/ 2147483647 w 300"/>
                    <a:gd name="T115" fmla="*/ 2147483647 h 302"/>
                    <a:gd name="T116" fmla="*/ 2147483647 w 300"/>
                    <a:gd name="T117" fmla="*/ 2147483647 h 302"/>
                    <a:gd name="T118" fmla="*/ 2147483647 w 300"/>
                    <a:gd name="T119" fmla="*/ 2147483647 h 302"/>
                    <a:gd name="T120" fmla="*/ 2147483647 w 300"/>
                    <a:gd name="T121" fmla="*/ 2147483647 h 302"/>
                    <a:gd name="T122" fmla="*/ 2147483647 w 300"/>
                    <a:gd name="T123" fmla="*/ 2147483647 h 302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300"/>
                    <a:gd name="T187" fmla="*/ 0 h 302"/>
                    <a:gd name="T188" fmla="*/ 300 w 300"/>
                    <a:gd name="T189" fmla="*/ 302 h 302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300" h="302">
                      <a:moveTo>
                        <a:pt x="30" y="302"/>
                      </a:moveTo>
                      <a:lnTo>
                        <a:pt x="30" y="302"/>
                      </a:lnTo>
                      <a:lnTo>
                        <a:pt x="18" y="300"/>
                      </a:lnTo>
                      <a:lnTo>
                        <a:pt x="8" y="292"/>
                      </a:lnTo>
                      <a:lnTo>
                        <a:pt x="2" y="282"/>
                      </a:lnTo>
                      <a:lnTo>
                        <a:pt x="0" y="272"/>
                      </a:lnTo>
                      <a:lnTo>
                        <a:pt x="0" y="266"/>
                      </a:lnTo>
                      <a:lnTo>
                        <a:pt x="2" y="260"/>
                      </a:lnTo>
                      <a:lnTo>
                        <a:pt x="16" y="206"/>
                      </a:lnTo>
                      <a:lnTo>
                        <a:pt x="18" y="200"/>
                      </a:lnTo>
                      <a:lnTo>
                        <a:pt x="24" y="198"/>
                      </a:lnTo>
                      <a:lnTo>
                        <a:pt x="30" y="196"/>
                      </a:lnTo>
                      <a:lnTo>
                        <a:pt x="270" y="196"/>
                      </a:lnTo>
                      <a:lnTo>
                        <a:pt x="276" y="198"/>
                      </a:lnTo>
                      <a:lnTo>
                        <a:pt x="280" y="200"/>
                      </a:lnTo>
                      <a:lnTo>
                        <a:pt x="284" y="206"/>
                      </a:lnTo>
                      <a:lnTo>
                        <a:pt x="298" y="260"/>
                      </a:lnTo>
                      <a:lnTo>
                        <a:pt x="300" y="266"/>
                      </a:lnTo>
                      <a:lnTo>
                        <a:pt x="300" y="272"/>
                      </a:lnTo>
                      <a:lnTo>
                        <a:pt x="298" y="282"/>
                      </a:lnTo>
                      <a:lnTo>
                        <a:pt x="292" y="292"/>
                      </a:lnTo>
                      <a:lnTo>
                        <a:pt x="282" y="300"/>
                      </a:lnTo>
                      <a:lnTo>
                        <a:pt x="270" y="302"/>
                      </a:lnTo>
                      <a:lnTo>
                        <a:pt x="30" y="302"/>
                      </a:lnTo>
                      <a:close/>
                      <a:moveTo>
                        <a:pt x="60" y="0"/>
                      </a:moveTo>
                      <a:lnTo>
                        <a:pt x="240" y="0"/>
                      </a:lnTo>
                      <a:lnTo>
                        <a:pt x="252" y="2"/>
                      </a:lnTo>
                      <a:lnTo>
                        <a:pt x="262" y="8"/>
                      </a:lnTo>
                      <a:lnTo>
                        <a:pt x="268" y="18"/>
                      </a:lnTo>
                      <a:lnTo>
                        <a:pt x="270" y="30"/>
                      </a:lnTo>
                      <a:lnTo>
                        <a:pt x="270" y="150"/>
                      </a:lnTo>
                      <a:lnTo>
                        <a:pt x="268" y="162"/>
                      </a:lnTo>
                      <a:lnTo>
                        <a:pt x="262" y="172"/>
                      </a:lnTo>
                      <a:lnTo>
                        <a:pt x="252" y="178"/>
                      </a:lnTo>
                      <a:lnTo>
                        <a:pt x="240" y="180"/>
                      </a:lnTo>
                      <a:lnTo>
                        <a:pt x="60" y="180"/>
                      </a:lnTo>
                      <a:lnTo>
                        <a:pt x="48" y="178"/>
                      </a:lnTo>
                      <a:lnTo>
                        <a:pt x="38" y="172"/>
                      </a:lnTo>
                      <a:lnTo>
                        <a:pt x="32" y="162"/>
                      </a:lnTo>
                      <a:lnTo>
                        <a:pt x="30" y="150"/>
                      </a:lnTo>
                      <a:lnTo>
                        <a:pt x="30" y="30"/>
                      </a:lnTo>
                      <a:lnTo>
                        <a:pt x="32" y="18"/>
                      </a:lnTo>
                      <a:lnTo>
                        <a:pt x="38" y="8"/>
                      </a:lnTo>
                      <a:lnTo>
                        <a:pt x="48" y="2"/>
                      </a:lnTo>
                      <a:lnTo>
                        <a:pt x="60" y="0"/>
                      </a:lnTo>
                      <a:close/>
                      <a:moveTo>
                        <a:pt x="36" y="256"/>
                      </a:moveTo>
                      <a:lnTo>
                        <a:pt x="36" y="256"/>
                      </a:lnTo>
                      <a:lnTo>
                        <a:pt x="34" y="258"/>
                      </a:lnTo>
                      <a:lnTo>
                        <a:pt x="32" y="260"/>
                      </a:lnTo>
                      <a:lnTo>
                        <a:pt x="32" y="264"/>
                      </a:lnTo>
                      <a:lnTo>
                        <a:pt x="30" y="268"/>
                      </a:lnTo>
                      <a:lnTo>
                        <a:pt x="30" y="270"/>
                      </a:lnTo>
                      <a:lnTo>
                        <a:pt x="32" y="272"/>
                      </a:lnTo>
                      <a:lnTo>
                        <a:pt x="36" y="272"/>
                      </a:lnTo>
                      <a:lnTo>
                        <a:pt x="40" y="272"/>
                      </a:lnTo>
                      <a:lnTo>
                        <a:pt x="44" y="270"/>
                      </a:lnTo>
                      <a:lnTo>
                        <a:pt x="46" y="268"/>
                      </a:lnTo>
                      <a:lnTo>
                        <a:pt x="46" y="264"/>
                      </a:lnTo>
                      <a:lnTo>
                        <a:pt x="46" y="260"/>
                      </a:lnTo>
                      <a:lnTo>
                        <a:pt x="46" y="258"/>
                      </a:lnTo>
                      <a:lnTo>
                        <a:pt x="44" y="256"/>
                      </a:lnTo>
                      <a:lnTo>
                        <a:pt x="40" y="256"/>
                      </a:lnTo>
                      <a:lnTo>
                        <a:pt x="36" y="256"/>
                      </a:lnTo>
                      <a:close/>
                      <a:moveTo>
                        <a:pt x="42" y="234"/>
                      </a:moveTo>
                      <a:lnTo>
                        <a:pt x="42" y="234"/>
                      </a:lnTo>
                      <a:lnTo>
                        <a:pt x="40" y="234"/>
                      </a:lnTo>
                      <a:lnTo>
                        <a:pt x="38" y="238"/>
                      </a:lnTo>
                      <a:lnTo>
                        <a:pt x="36" y="242"/>
                      </a:lnTo>
                      <a:lnTo>
                        <a:pt x="36" y="244"/>
                      </a:lnTo>
                      <a:lnTo>
                        <a:pt x="36" y="248"/>
                      </a:lnTo>
                      <a:lnTo>
                        <a:pt x="38" y="248"/>
                      </a:lnTo>
                      <a:lnTo>
                        <a:pt x="50" y="248"/>
                      </a:lnTo>
                      <a:lnTo>
                        <a:pt x="60" y="248"/>
                      </a:lnTo>
                      <a:lnTo>
                        <a:pt x="62" y="248"/>
                      </a:lnTo>
                      <a:lnTo>
                        <a:pt x="64" y="244"/>
                      </a:lnTo>
                      <a:lnTo>
                        <a:pt x="64" y="242"/>
                      </a:lnTo>
                      <a:lnTo>
                        <a:pt x="66" y="238"/>
                      </a:lnTo>
                      <a:lnTo>
                        <a:pt x="66" y="234"/>
                      </a:lnTo>
                      <a:lnTo>
                        <a:pt x="62" y="234"/>
                      </a:lnTo>
                      <a:lnTo>
                        <a:pt x="52" y="234"/>
                      </a:lnTo>
                      <a:lnTo>
                        <a:pt x="42" y="234"/>
                      </a:lnTo>
                      <a:close/>
                      <a:moveTo>
                        <a:pt x="48" y="210"/>
                      </a:moveTo>
                      <a:lnTo>
                        <a:pt x="48" y="210"/>
                      </a:lnTo>
                      <a:lnTo>
                        <a:pt x="44" y="212"/>
                      </a:lnTo>
                      <a:lnTo>
                        <a:pt x="44" y="214"/>
                      </a:lnTo>
                      <a:lnTo>
                        <a:pt x="42" y="222"/>
                      </a:lnTo>
                      <a:lnTo>
                        <a:pt x="42" y="226"/>
                      </a:lnTo>
                      <a:lnTo>
                        <a:pt x="44" y="226"/>
                      </a:lnTo>
                      <a:lnTo>
                        <a:pt x="50" y="226"/>
                      </a:lnTo>
                      <a:lnTo>
                        <a:pt x="58" y="226"/>
                      </a:lnTo>
                      <a:lnTo>
                        <a:pt x="60" y="226"/>
                      </a:lnTo>
                      <a:lnTo>
                        <a:pt x="62" y="222"/>
                      </a:lnTo>
                      <a:lnTo>
                        <a:pt x="62" y="218"/>
                      </a:lnTo>
                      <a:lnTo>
                        <a:pt x="64" y="214"/>
                      </a:lnTo>
                      <a:lnTo>
                        <a:pt x="62" y="212"/>
                      </a:lnTo>
                      <a:lnTo>
                        <a:pt x="60" y="210"/>
                      </a:lnTo>
                      <a:lnTo>
                        <a:pt x="54" y="210"/>
                      </a:lnTo>
                      <a:lnTo>
                        <a:pt x="48" y="210"/>
                      </a:lnTo>
                      <a:close/>
                      <a:moveTo>
                        <a:pt x="58" y="256"/>
                      </a:moveTo>
                      <a:lnTo>
                        <a:pt x="58" y="256"/>
                      </a:lnTo>
                      <a:lnTo>
                        <a:pt x="56" y="258"/>
                      </a:lnTo>
                      <a:lnTo>
                        <a:pt x="54" y="260"/>
                      </a:lnTo>
                      <a:lnTo>
                        <a:pt x="52" y="268"/>
                      </a:lnTo>
                      <a:lnTo>
                        <a:pt x="52" y="270"/>
                      </a:lnTo>
                      <a:lnTo>
                        <a:pt x="56" y="272"/>
                      </a:lnTo>
                      <a:lnTo>
                        <a:pt x="60" y="272"/>
                      </a:lnTo>
                      <a:lnTo>
                        <a:pt x="64" y="272"/>
                      </a:lnTo>
                      <a:lnTo>
                        <a:pt x="66" y="270"/>
                      </a:lnTo>
                      <a:lnTo>
                        <a:pt x="68" y="268"/>
                      </a:lnTo>
                      <a:lnTo>
                        <a:pt x="68" y="264"/>
                      </a:lnTo>
                      <a:lnTo>
                        <a:pt x="68" y="260"/>
                      </a:lnTo>
                      <a:lnTo>
                        <a:pt x="68" y="258"/>
                      </a:lnTo>
                      <a:lnTo>
                        <a:pt x="66" y="256"/>
                      </a:lnTo>
                      <a:lnTo>
                        <a:pt x="62" y="256"/>
                      </a:lnTo>
                      <a:lnTo>
                        <a:pt x="58" y="256"/>
                      </a:lnTo>
                      <a:close/>
                      <a:moveTo>
                        <a:pt x="74" y="30"/>
                      </a:moveTo>
                      <a:lnTo>
                        <a:pt x="74" y="30"/>
                      </a:lnTo>
                      <a:lnTo>
                        <a:pt x="68" y="32"/>
                      </a:lnTo>
                      <a:lnTo>
                        <a:pt x="64" y="34"/>
                      </a:lnTo>
                      <a:lnTo>
                        <a:pt x="60" y="38"/>
                      </a:lnTo>
                      <a:lnTo>
                        <a:pt x="60" y="46"/>
                      </a:lnTo>
                      <a:lnTo>
                        <a:pt x="60" y="136"/>
                      </a:lnTo>
                      <a:lnTo>
                        <a:pt x="60" y="142"/>
                      </a:lnTo>
                      <a:lnTo>
                        <a:pt x="64" y="146"/>
                      </a:lnTo>
                      <a:lnTo>
                        <a:pt x="68" y="150"/>
                      </a:lnTo>
                      <a:lnTo>
                        <a:pt x="74" y="150"/>
                      </a:lnTo>
                      <a:lnTo>
                        <a:pt x="226" y="150"/>
                      </a:lnTo>
                      <a:lnTo>
                        <a:pt x="232" y="150"/>
                      </a:lnTo>
                      <a:lnTo>
                        <a:pt x="236" y="146"/>
                      </a:lnTo>
                      <a:lnTo>
                        <a:pt x="240" y="142"/>
                      </a:lnTo>
                      <a:lnTo>
                        <a:pt x="240" y="136"/>
                      </a:lnTo>
                      <a:lnTo>
                        <a:pt x="240" y="46"/>
                      </a:lnTo>
                      <a:lnTo>
                        <a:pt x="240" y="38"/>
                      </a:lnTo>
                      <a:lnTo>
                        <a:pt x="236" y="34"/>
                      </a:lnTo>
                      <a:lnTo>
                        <a:pt x="232" y="32"/>
                      </a:lnTo>
                      <a:lnTo>
                        <a:pt x="226" y="30"/>
                      </a:lnTo>
                      <a:lnTo>
                        <a:pt x="74" y="30"/>
                      </a:lnTo>
                      <a:close/>
                      <a:moveTo>
                        <a:pt x="74" y="210"/>
                      </a:moveTo>
                      <a:lnTo>
                        <a:pt x="74" y="210"/>
                      </a:lnTo>
                      <a:lnTo>
                        <a:pt x="72" y="212"/>
                      </a:lnTo>
                      <a:lnTo>
                        <a:pt x="70" y="214"/>
                      </a:lnTo>
                      <a:lnTo>
                        <a:pt x="70" y="218"/>
                      </a:lnTo>
                      <a:lnTo>
                        <a:pt x="68" y="222"/>
                      </a:lnTo>
                      <a:lnTo>
                        <a:pt x="68" y="226"/>
                      </a:lnTo>
                      <a:lnTo>
                        <a:pt x="72" y="226"/>
                      </a:lnTo>
                      <a:lnTo>
                        <a:pt x="74" y="226"/>
                      </a:lnTo>
                      <a:lnTo>
                        <a:pt x="78" y="226"/>
                      </a:lnTo>
                      <a:lnTo>
                        <a:pt x="80" y="226"/>
                      </a:lnTo>
                      <a:lnTo>
                        <a:pt x="82" y="222"/>
                      </a:lnTo>
                      <a:lnTo>
                        <a:pt x="82" y="218"/>
                      </a:lnTo>
                      <a:lnTo>
                        <a:pt x="84" y="214"/>
                      </a:lnTo>
                      <a:lnTo>
                        <a:pt x="82" y="212"/>
                      </a:lnTo>
                      <a:lnTo>
                        <a:pt x="80" y="210"/>
                      </a:lnTo>
                      <a:lnTo>
                        <a:pt x="78" y="210"/>
                      </a:lnTo>
                      <a:lnTo>
                        <a:pt x="74" y="210"/>
                      </a:lnTo>
                      <a:close/>
                      <a:moveTo>
                        <a:pt x="76" y="234"/>
                      </a:moveTo>
                      <a:lnTo>
                        <a:pt x="76" y="234"/>
                      </a:lnTo>
                      <a:lnTo>
                        <a:pt x="74" y="234"/>
                      </a:lnTo>
                      <a:lnTo>
                        <a:pt x="72" y="238"/>
                      </a:lnTo>
                      <a:lnTo>
                        <a:pt x="72" y="244"/>
                      </a:lnTo>
                      <a:lnTo>
                        <a:pt x="72" y="248"/>
                      </a:lnTo>
                      <a:lnTo>
                        <a:pt x="74" y="248"/>
                      </a:lnTo>
                      <a:lnTo>
                        <a:pt x="78" y="248"/>
                      </a:lnTo>
                      <a:lnTo>
                        <a:pt x="82" y="248"/>
                      </a:lnTo>
                      <a:lnTo>
                        <a:pt x="84" y="248"/>
                      </a:lnTo>
                      <a:lnTo>
                        <a:pt x="86" y="244"/>
                      </a:lnTo>
                      <a:lnTo>
                        <a:pt x="86" y="242"/>
                      </a:lnTo>
                      <a:lnTo>
                        <a:pt x="86" y="238"/>
                      </a:lnTo>
                      <a:lnTo>
                        <a:pt x="86" y="234"/>
                      </a:lnTo>
                      <a:lnTo>
                        <a:pt x="84" y="234"/>
                      </a:lnTo>
                      <a:lnTo>
                        <a:pt x="80" y="234"/>
                      </a:lnTo>
                      <a:lnTo>
                        <a:pt x="76" y="234"/>
                      </a:lnTo>
                      <a:close/>
                      <a:moveTo>
                        <a:pt x="80" y="256"/>
                      </a:moveTo>
                      <a:lnTo>
                        <a:pt x="80" y="256"/>
                      </a:lnTo>
                      <a:lnTo>
                        <a:pt x="78" y="258"/>
                      </a:lnTo>
                      <a:lnTo>
                        <a:pt x="76" y="260"/>
                      </a:lnTo>
                      <a:lnTo>
                        <a:pt x="76" y="264"/>
                      </a:lnTo>
                      <a:lnTo>
                        <a:pt x="74" y="268"/>
                      </a:lnTo>
                      <a:lnTo>
                        <a:pt x="76" y="270"/>
                      </a:lnTo>
                      <a:lnTo>
                        <a:pt x="78" y="272"/>
                      </a:lnTo>
                      <a:lnTo>
                        <a:pt x="82" y="272"/>
                      </a:lnTo>
                      <a:lnTo>
                        <a:pt x="86" y="272"/>
                      </a:lnTo>
                      <a:lnTo>
                        <a:pt x="88" y="270"/>
                      </a:lnTo>
                      <a:lnTo>
                        <a:pt x="90" y="268"/>
                      </a:lnTo>
                      <a:lnTo>
                        <a:pt x="90" y="264"/>
                      </a:lnTo>
                      <a:lnTo>
                        <a:pt x="90" y="260"/>
                      </a:lnTo>
                      <a:lnTo>
                        <a:pt x="90" y="258"/>
                      </a:lnTo>
                      <a:lnTo>
                        <a:pt x="88" y="256"/>
                      </a:lnTo>
                      <a:lnTo>
                        <a:pt x="84" y="256"/>
                      </a:lnTo>
                      <a:lnTo>
                        <a:pt x="80" y="256"/>
                      </a:lnTo>
                      <a:close/>
                      <a:moveTo>
                        <a:pt x="94" y="210"/>
                      </a:moveTo>
                      <a:lnTo>
                        <a:pt x="94" y="210"/>
                      </a:lnTo>
                      <a:lnTo>
                        <a:pt x="92" y="212"/>
                      </a:lnTo>
                      <a:lnTo>
                        <a:pt x="90" y="214"/>
                      </a:lnTo>
                      <a:lnTo>
                        <a:pt x="88" y="222"/>
                      </a:lnTo>
                      <a:lnTo>
                        <a:pt x="90" y="226"/>
                      </a:lnTo>
                      <a:lnTo>
                        <a:pt x="92" y="226"/>
                      </a:lnTo>
                      <a:lnTo>
                        <a:pt x="94" y="226"/>
                      </a:lnTo>
                      <a:lnTo>
                        <a:pt x="98" y="226"/>
                      </a:lnTo>
                      <a:lnTo>
                        <a:pt x="102" y="226"/>
                      </a:lnTo>
                      <a:lnTo>
                        <a:pt x="102" y="222"/>
                      </a:lnTo>
                      <a:lnTo>
                        <a:pt x="102" y="218"/>
                      </a:lnTo>
                      <a:lnTo>
                        <a:pt x="104" y="214"/>
                      </a:lnTo>
                      <a:lnTo>
                        <a:pt x="102" y="212"/>
                      </a:lnTo>
                      <a:lnTo>
                        <a:pt x="100" y="210"/>
                      </a:lnTo>
                      <a:lnTo>
                        <a:pt x="96" y="210"/>
                      </a:lnTo>
                      <a:lnTo>
                        <a:pt x="94" y="210"/>
                      </a:lnTo>
                      <a:close/>
                      <a:moveTo>
                        <a:pt x="98" y="234"/>
                      </a:moveTo>
                      <a:lnTo>
                        <a:pt x="98" y="234"/>
                      </a:lnTo>
                      <a:lnTo>
                        <a:pt x="94" y="234"/>
                      </a:lnTo>
                      <a:lnTo>
                        <a:pt x="94" y="238"/>
                      </a:lnTo>
                      <a:lnTo>
                        <a:pt x="94" y="242"/>
                      </a:lnTo>
                      <a:lnTo>
                        <a:pt x="92" y="244"/>
                      </a:lnTo>
                      <a:lnTo>
                        <a:pt x="94" y="248"/>
                      </a:lnTo>
                      <a:lnTo>
                        <a:pt x="96" y="248"/>
                      </a:lnTo>
                      <a:lnTo>
                        <a:pt x="100" y="248"/>
                      </a:lnTo>
                      <a:lnTo>
                        <a:pt x="104" y="248"/>
                      </a:lnTo>
                      <a:lnTo>
                        <a:pt x="106" y="248"/>
                      </a:lnTo>
                      <a:lnTo>
                        <a:pt x="108" y="244"/>
                      </a:lnTo>
                      <a:lnTo>
                        <a:pt x="108" y="242"/>
                      </a:lnTo>
                      <a:lnTo>
                        <a:pt x="108" y="238"/>
                      </a:lnTo>
                      <a:lnTo>
                        <a:pt x="108" y="234"/>
                      </a:lnTo>
                      <a:lnTo>
                        <a:pt x="104" y="234"/>
                      </a:lnTo>
                      <a:lnTo>
                        <a:pt x="102" y="234"/>
                      </a:lnTo>
                      <a:lnTo>
                        <a:pt x="98" y="234"/>
                      </a:lnTo>
                      <a:close/>
                      <a:moveTo>
                        <a:pt x="102" y="256"/>
                      </a:moveTo>
                      <a:lnTo>
                        <a:pt x="102" y="256"/>
                      </a:lnTo>
                      <a:lnTo>
                        <a:pt x="100" y="258"/>
                      </a:lnTo>
                      <a:lnTo>
                        <a:pt x="98" y="260"/>
                      </a:lnTo>
                      <a:lnTo>
                        <a:pt x="98" y="264"/>
                      </a:lnTo>
                      <a:lnTo>
                        <a:pt x="98" y="268"/>
                      </a:lnTo>
                      <a:lnTo>
                        <a:pt x="98" y="270"/>
                      </a:lnTo>
                      <a:lnTo>
                        <a:pt x="100" y="272"/>
                      </a:lnTo>
                      <a:lnTo>
                        <a:pt x="126" y="272"/>
                      </a:lnTo>
                      <a:lnTo>
                        <a:pt x="150" y="272"/>
                      </a:lnTo>
                      <a:lnTo>
                        <a:pt x="174" y="272"/>
                      </a:lnTo>
                      <a:lnTo>
                        <a:pt x="198" y="272"/>
                      </a:lnTo>
                      <a:lnTo>
                        <a:pt x="202" y="270"/>
                      </a:lnTo>
                      <a:lnTo>
                        <a:pt x="202" y="268"/>
                      </a:lnTo>
                      <a:lnTo>
                        <a:pt x="202" y="264"/>
                      </a:lnTo>
                      <a:lnTo>
                        <a:pt x="202" y="260"/>
                      </a:lnTo>
                      <a:lnTo>
                        <a:pt x="200" y="258"/>
                      </a:lnTo>
                      <a:lnTo>
                        <a:pt x="198" y="256"/>
                      </a:lnTo>
                      <a:lnTo>
                        <a:pt x="174" y="256"/>
                      </a:lnTo>
                      <a:lnTo>
                        <a:pt x="150" y="256"/>
                      </a:lnTo>
                      <a:lnTo>
                        <a:pt x="126" y="256"/>
                      </a:lnTo>
                      <a:lnTo>
                        <a:pt x="102" y="256"/>
                      </a:lnTo>
                      <a:close/>
                      <a:moveTo>
                        <a:pt x="114" y="210"/>
                      </a:moveTo>
                      <a:lnTo>
                        <a:pt x="114" y="210"/>
                      </a:lnTo>
                      <a:lnTo>
                        <a:pt x="110" y="212"/>
                      </a:lnTo>
                      <a:lnTo>
                        <a:pt x="110" y="214"/>
                      </a:lnTo>
                      <a:lnTo>
                        <a:pt x="110" y="218"/>
                      </a:lnTo>
                      <a:lnTo>
                        <a:pt x="110" y="222"/>
                      </a:lnTo>
                      <a:lnTo>
                        <a:pt x="110" y="226"/>
                      </a:lnTo>
                      <a:lnTo>
                        <a:pt x="112" y="226"/>
                      </a:lnTo>
                      <a:lnTo>
                        <a:pt x="116" y="226"/>
                      </a:lnTo>
                      <a:lnTo>
                        <a:pt x="120" y="226"/>
                      </a:lnTo>
                      <a:lnTo>
                        <a:pt x="122" y="226"/>
                      </a:lnTo>
                      <a:lnTo>
                        <a:pt x="122" y="222"/>
                      </a:lnTo>
                      <a:lnTo>
                        <a:pt x="122" y="218"/>
                      </a:lnTo>
                      <a:lnTo>
                        <a:pt x="124" y="214"/>
                      </a:lnTo>
                      <a:lnTo>
                        <a:pt x="122" y="212"/>
                      </a:lnTo>
                      <a:lnTo>
                        <a:pt x="120" y="210"/>
                      </a:lnTo>
                      <a:lnTo>
                        <a:pt x="116" y="210"/>
                      </a:lnTo>
                      <a:lnTo>
                        <a:pt x="114" y="210"/>
                      </a:lnTo>
                      <a:close/>
                      <a:moveTo>
                        <a:pt x="118" y="234"/>
                      </a:moveTo>
                      <a:lnTo>
                        <a:pt x="118" y="234"/>
                      </a:lnTo>
                      <a:lnTo>
                        <a:pt x="116" y="234"/>
                      </a:lnTo>
                      <a:lnTo>
                        <a:pt x="114" y="238"/>
                      </a:lnTo>
                      <a:lnTo>
                        <a:pt x="114" y="242"/>
                      </a:lnTo>
                      <a:lnTo>
                        <a:pt x="114" y="244"/>
                      </a:lnTo>
                      <a:lnTo>
                        <a:pt x="114" y="248"/>
                      </a:lnTo>
                      <a:lnTo>
                        <a:pt x="118" y="248"/>
                      </a:lnTo>
                      <a:lnTo>
                        <a:pt x="120" y="248"/>
                      </a:lnTo>
                      <a:lnTo>
                        <a:pt x="124" y="248"/>
                      </a:lnTo>
                      <a:lnTo>
                        <a:pt x="128" y="248"/>
                      </a:lnTo>
                      <a:lnTo>
                        <a:pt x="128" y="244"/>
                      </a:lnTo>
                      <a:lnTo>
                        <a:pt x="128" y="238"/>
                      </a:lnTo>
                      <a:lnTo>
                        <a:pt x="128" y="234"/>
                      </a:lnTo>
                      <a:lnTo>
                        <a:pt x="126" y="234"/>
                      </a:lnTo>
                      <a:lnTo>
                        <a:pt x="122" y="234"/>
                      </a:lnTo>
                      <a:lnTo>
                        <a:pt x="118" y="234"/>
                      </a:lnTo>
                      <a:close/>
                      <a:moveTo>
                        <a:pt x="134" y="210"/>
                      </a:moveTo>
                      <a:lnTo>
                        <a:pt x="134" y="210"/>
                      </a:lnTo>
                      <a:lnTo>
                        <a:pt x="130" y="212"/>
                      </a:lnTo>
                      <a:lnTo>
                        <a:pt x="130" y="214"/>
                      </a:lnTo>
                      <a:lnTo>
                        <a:pt x="130" y="222"/>
                      </a:lnTo>
                      <a:lnTo>
                        <a:pt x="130" y="226"/>
                      </a:lnTo>
                      <a:lnTo>
                        <a:pt x="132" y="226"/>
                      </a:lnTo>
                      <a:lnTo>
                        <a:pt x="136" y="226"/>
                      </a:lnTo>
                      <a:lnTo>
                        <a:pt x="140" y="226"/>
                      </a:lnTo>
                      <a:lnTo>
                        <a:pt x="142" y="226"/>
                      </a:lnTo>
                      <a:lnTo>
                        <a:pt x="142" y="222"/>
                      </a:lnTo>
                      <a:lnTo>
                        <a:pt x="144" y="214"/>
                      </a:lnTo>
                      <a:lnTo>
                        <a:pt x="142" y="212"/>
                      </a:lnTo>
                      <a:lnTo>
                        <a:pt x="140" y="210"/>
                      </a:lnTo>
                      <a:lnTo>
                        <a:pt x="136" y="210"/>
                      </a:lnTo>
                      <a:lnTo>
                        <a:pt x="134" y="210"/>
                      </a:lnTo>
                      <a:close/>
                      <a:moveTo>
                        <a:pt x="140" y="234"/>
                      </a:moveTo>
                      <a:lnTo>
                        <a:pt x="140" y="234"/>
                      </a:lnTo>
                      <a:lnTo>
                        <a:pt x="136" y="234"/>
                      </a:lnTo>
                      <a:lnTo>
                        <a:pt x="136" y="238"/>
                      </a:lnTo>
                      <a:lnTo>
                        <a:pt x="136" y="242"/>
                      </a:lnTo>
                      <a:lnTo>
                        <a:pt x="136" y="244"/>
                      </a:lnTo>
                      <a:lnTo>
                        <a:pt x="136" y="248"/>
                      </a:lnTo>
                      <a:lnTo>
                        <a:pt x="138" y="248"/>
                      </a:lnTo>
                      <a:lnTo>
                        <a:pt x="142" y="248"/>
                      </a:lnTo>
                      <a:lnTo>
                        <a:pt x="146" y="248"/>
                      </a:lnTo>
                      <a:lnTo>
                        <a:pt x="148" y="248"/>
                      </a:lnTo>
                      <a:lnTo>
                        <a:pt x="150" y="244"/>
                      </a:lnTo>
                      <a:lnTo>
                        <a:pt x="150" y="242"/>
                      </a:lnTo>
                      <a:lnTo>
                        <a:pt x="150" y="238"/>
                      </a:lnTo>
                      <a:lnTo>
                        <a:pt x="148" y="234"/>
                      </a:lnTo>
                      <a:lnTo>
                        <a:pt x="146" y="234"/>
                      </a:lnTo>
                      <a:lnTo>
                        <a:pt x="142" y="234"/>
                      </a:lnTo>
                      <a:lnTo>
                        <a:pt x="140" y="234"/>
                      </a:lnTo>
                      <a:close/>
                      <a:moveTo>
                        <a:pt x="154" y="210"/>
                      </a:moveTo>
                      <a:lnTo>
                        <a:pt x="154" y="210"/>
                      </a:lnTo>
                      <a:lnTo>
                        <a:pt x="150" y="212"/>
                      </a:lnTo>
                      <a:lnTo>
                        <a:pt x="150" y="214"/>
                      </a:lnTo>
                      <a:lnTo>
                        <a:pt x="150" y="218"/>
                      </a:lnTo>
                      <a:lnTo>
                        <a:pt x="150" y="222"/>
                      </a:lnTo>
                      <a:lnTo>
                        <a:pt x="150" y="226"/>
                      </a:lnTo>
                      <a:lnTo>
                        <a:pt x="154" y="226"/>
                      </a:lnTo>
                      <a:lnTo>
                        <a:pt x="156" y="226"/>
                      </a:lnTo>
                      <a:lnTo>
                        <a:pt x="160" y="226"/>
                      </a:lnTo>
                      <a:lnTo>
                        <a:pt x="162" y="226"/>
                      </a:lnTo>
                      <a:lnTo>
                        <a:pt x="164" y="222"/>
                      </a:lnTo>
                      <a:lnTo>
                        <a:pt x="164" y="218"/>
                      </a:lnTo>
                      <a:lnTo>
                        <a:pt x="164" y="214"/>
                      </a:lnTo>
                      <a:lnTo>
                        <a:pt x="162" y="212"/>
                      </a:lnTo>
                      <a:lnTo>
                        <a:pt x="160" y="210"/>
                      </a:lnTo>
                      <a:lnTo>
                        <a:pt x="156" y="210"/>
                      </a:lnTo>
                      <a:lnTo>
                        <a:pt x="154" y="210"/>
                      </a:lnTo>
                      <a:close/>
                      <a:moveTo>
                        <a:pt x="160" y="234"/>
                      </a:moveTo>
                      <a:lnTo>
                        <a:pt x="160" y="234"/>
                      </a:lnTo>
                      <a:lnTo>
                        <a:pt x="158" y="234"/>
                      </a:lnTo>
                      <a:lnTo>
                        <a:pt x="156" y="238"/>
                      </a:lnTo>
                      <a:lnTo>
                        <a:pt x="156" y="244"/>
                      </a:lnTo>
                      <a:lnTo>
                        <a:pt x="158" y="248"/>
                      </a:lnTo>
                      <a:lnTo>
                        <a:pt x="160" y="248"/>
                      </a:lnTo>
                      <a:lnTo>
                        <a:pt x="164" y="248"/>
                      </a:lnTo>
                      <a:lnTo>
                        <a:pt x="168" y="248"/>
                      </a:lnTo>
                      <a:lnTo>
                        <a:pt x="170" y="248"/>
                      </a:lnTo>
                      <a:lnTo>
                        <a:pt x="172" y="244"/>
                      </a:lnTo>
                      <a:lnTo>
                        <a:pt x="170" y="238"/>
                      </a:lnTo>
                      <a:lnTo>
                        <a:pt x="170" y="234"/>
                      </a:lnTo>
                      <a:lnTo>
                        <a:pt x="168" y="234"/>
                      </a:lnTo>
                      <a:lnTo>
                        <a:pt x="164" y="234"/>
                      </a:lnTo>
                      <a:lnTo>
                        <a:pt x="160" y="234"/>
                      </a:lnTo>
                      <a:close/>
                      <a:moveTo>
                        <a:pt x="172" y="210"/>
                      </a:moveTo>
                      <a:lnTo>
                        <a:pt x="172" y="210"/>
                      </a:lnTo>
                      <a:lnTo>
                        <a:pt x="170" y="212"/>
                      </a:lnTo>
                      <a:lnTo>
                        <a:pt x="170" y="214"/>
                      </a:lnTo>
                      <a:lnTo>
                        <a:pt x="170" y="218"/>
                      </a:lnTo>
                      <a:lnTo>
                        <a:pt x="170" y="222"/>
                      </a:lnTo>
                      <a:lnTo>
                        <a:pt x="170" y="226"/>
                      </a:lnTo>
                      <a:lnTo>
                        <a:pt x="174" y="226"/>
                      </a:lnTo>
                      <a:lnTo>
                        <a:pt x="176" y="226"/>
                      </a:lnTo>
                      <a:lnTo>
                        <a:pt x="180" y="226"/>
                      </a:lnTo>
                      <a:lnTo>
                        <a:pt x="182" y="226"/>
                      </a:lnTo>
                      <a:lnTo>
                        <a:pt x="184" y="222"/>
                      </a:lnTo>
                      <a:lnTo>
                        <a:pt x="182" y="214"/>
                      </a:lnTo>
                      <a:lnTo>
                        <a:pt x="182" y="212"/>
                      </a:lnTo>
                      <a:lnTo>
                        <a:pt x="180" y="210"/>
                      </a:lnTo>
                      <a:lnTo>
                        <a:pt x="176" y="210"/>
                      </a:lnTo>
                      <a:lnTo>
                        <a:pt x="172" y="210"/>
                      </a:lnTo>
                      <a:close/>
                      <a:moveTo>
                        <a:pt x="182" y="234"/>
                      </a:moveTo>
                      <a:lnTo>
                        <a:pt x="182" y="234"/>
                      </a:lnTo>
                      <a:lnTo>
                        <a:pt x="178" y="234"/>
                      </a:lnTo>
                      <a:lnTo>
                        <a:pt x="178" y="238"/>
                      </a:lnTo>
                      <a:lnTo>
                        <a:pt x="178" y="242"/>
                      </a:lnTo>
                      <a:lnTo>
                        <a:pt x="178" y="244"/>
                      </a:lnTo>
                      <a:lnTo>
                        <a:pt x="180" y="248"/>
                      </a:lnTo>
                      <a:lnTo>
                        <a:pt x="182" y="248"/>
                      </a:lnTo>
                      <a:lnTo>
                        <a:pt x="186" y="248"/>
                      </a:lnTo>
                      <a:lnTo>
                        <a:pt x="190" y="248"/>
                      </a:lnTo>
                      <a:lnTo>
                        <a:pt x="192" y="248"/>
                      </a:lnTo>
                      <a:lnTo>
                        <a:pt x="192" y="244"/>
                      </a:lnTo>
                      <a:lnTo>
                        <a:pt x="192" y="242"/>
                      </a:lnTo>
                      <a:lnTo>
                        <a:pt x="192" y="238"/>
                      </a:lnTo>
                      <a:lnTo>
                        <a:pt x="190" y="234"/>
                      </a:lnTo>
                      <a:lnTo>
                        <a:pt x="188" y="234"/>
                      </a:lnTo>
                      <a:lnTo>
                        <a:pt x="184" y="234"/>
                      </a:lnTo>
                      <a:lnTo>
                        <a:pt x="182" y="234"/>
                      </a:lnTo>
                      <a:close/>
                      <a:moveTo>
                        <a:pt x="192" y="210"/>
                      </a:moveTo>
                      <a:lnTo>
                        <a:pt x="192" y="210"/>
                      </a:lnTo>
                      <a:lnTo>
                        <a:pt x="190" y="212"/>
                      </a:lnTo>
                      <a:lnTo>
                        <a:pt x="190" y="214"/>
                      </a:lnTo>
                      <a:lnTo>
                        <a:pt x="190" y="218"/>
                      </a:lnTo>
                      <a:lnTo>
                        <a:pt x="190" y="222"/>
                      </a:lnTo>
                      <a:lnTo>
                        <a:pt x="192" y="226"/>
                      </a:lnTo>
                      <a:lnTo>
                        <a:pt x="194" y="226"/>
                      </a:lnTo>
                      <a:lnTo>
                        <a:pt x="198" y="226"/>
                      </a:lnTo>
                      <a:lnTo>
                        <a:pt x="200" y="226"/>
                      </a:lnTo>
                      <a:lnTo>
                        <a:pt x="204" y="226"/>
                      </a:lnTo>
                      <a:lnTo>
                        <a:pt x="204" y="222"/>
                      </a:lnTo>
                      <a:lnTo>
                        <a:pt x="204" y="214"/>
                      </a:lnTo>
                      <a:lnTo>
                        <a:pt x="202" y="212"/>
                      </a:lnTo>
                      <a:lnTo>
                        <a:pt x="200" y="210"/>
                      </a:lnTo>
                      <a:lnTo>
                        <a:pt x="196" y="210"/>
                      </a:lnTo>
                      <a:lnTo>
                        <a:pt x="192" y="210"/>
                      </a:lnTo>
                      <a:close/>
                      <a:moveTo>
                        <a:pt x="202" y="234"/>
                      </a:moveTo>
                      <a:lnTo>
                        <a:pt x="202" y="234"/>
                      </a:lnTo>
                      <a:lnTo>
                        <a:pt x="200" y="234"/>
                      </a:lnTo>
                      <a:lnTo>
                        <a:pt x="198" y="238"/>
                      </a:lnTo>
                      <a:lnTo>
                        <a:pt x="200" y="242"/>
                      </a:lnTo>
                      <a:lnTo>
                        <a:pt x="200" y="244"/>
                      </a:lnTo>
                      <a:lnTo>
                        <a:pt x="200" y="248"/>
                      </a:lnTo>
                      <a:lnTo>
                        <a:pt x="204" y="248"/>
                      </a:lnTo>
                      <a:lnTo>
                        <a:pt x="208" y="248"/>
                      </a:lnTo>
                      <a:lnTo>
                        <a:pt x="210" y="248"/>
                      </a:lnTo>
                      <a:lnTo>
                        <a:pt x="214" y="248"/>
                      </a:lnTo>
                      <a:lnTo>
                        <a:pt x="214" y="244"/>
                      </a:lnTo>
                      <a:lnTo>
                        <a:pt x="214" y="242"/>
                      </a:lnTo>
                      <a:lnTo>
                        <a:pt x="212" y="238"/>
                      </a:lnTo>
                      <a:lnTo>
                        <a:pt x="212" y="234"/>
                      </a:lnTo>
                      <a:lnTo>
                        <a:pt x="208" y="234"/>
                      </a:lnTo>
                      <a:lnTo>
                        <a:pt x="206" y="234"/>
                      </a:lnTo>
                      <a:lnTo>
                        <a:pt x="202" y="234"/>
                      </a:lnTo>
                      <a:close/>
                      <a:moveTo>
                        <a:pt x="212" y="256"/>
                      </a:moveTo>
                      <a:lnTo>
                        <a:pt x="212" y="256"/>
                      </a:lnTo>
                      <a:lnTo>
                        <a:pt x="210" y="258"/>
                      </a:lnTo>
                      <a:lnTo>
                        <a:pt x="208" y="260"/>
                      </a:lnTo>
                      <a:lnTo>
                        <a:pt x="208" y="264"/>
                      </a:lnTo>
                      <a:lnTo>
                        <a:pt x="210" y="268"/>
                      </a:lnTo>
                      <a:lnTo>
                        <a:pt x="210" y="270"/>
                      </a:lnTo>
                      <a:lnTo>
                        <a:pt x="214" y="272"/>
                      </a:lnTo>
                      <a:lnTo>
                        <a:pt x="218" y="272"/>
                      </a:lnTo>
                      <a:lnTo>
                        <a:pt x="222" y="272"/>
                      </a:lnTo>
                      <a:lnTo>
                        <a:pt x="224" y="270"/>
                      </a:lnTo>
                      <a:lnTo>
                        <a:pt x="224" y="268"/>
                      </a:lnTo>
                      <a:lnTo>
                        <a:pt x="224" y="264"/>
                      </a:lnTo>
                      <a:lnTo>
                        <a:pt x="224" y="260"/>
                      </a:lnTo>
                      <a:lnTo>
                        <a:pt x="222" y="258"/>
                      </a:lnTo>
                      <a:lnTo>
                        <a:pt x="220" y="256"/>
                      </a:lnTo>
                      <a:lnTo>
                        <a:pt x="216" y="256"/>
                      </a:lnTo>
                      <a:lnTo>
                        <a:pt x="212" y="256"/>
                      </a:lnTo>
                      <a:close/>
                      <a:moveTo>
                        <a:pt x="212" y="210"/>
                      </a:moveTo>
                      <a:lnTo>
                        <a:pt x="212" y="210"/>
                      </a:lnTo>
                      <a:lnTo>
                        <a:pt x="210" y="212"/>
                      </a:lnTo>
                      <a:lnTo>
                        <a:pt x="210" y="214"/>
                      </a:lnTo>
                      <a:lnTo>
                        <a:pt x="210" y="218"/>
                      </a:lnTo>
                      <a:lnTo>
                        <a:pt x="210" y="222"/>
                      </a:lnTo>
                      <a:lnTo>
                        <a:pt x="212" y="226"/>
                      </a:lnTo>
                      <a:lnTo>
                        <a:pt x="214" y="226"/>
                      </a:lnTo>
                      <a:lnTo>
                        <a:pt x="218" y="226"/>
                      </a:lnTo>
                      <a:lnTo>
                        <a:pt x="222" y="226"/>
                      </a:lnTo>
                      <a:lnTo>
                        <a:pt x="224" y="226"/>
                      </a:lnTo>
                      <a:lnTo>
                        <a:pt x="224" y="222"/>
                      </a:lnTo>
                      <a:lnTo>
                        <a:pt x="224" y="218"/>
                      </a:lnTo>
                      <a:lnTo>
                        <a:pt x="222" y="214"/>
                      </a:lnTo>
                      <a:lnTo>
                        <a:pt x="222" y="212"/>
                      </a:lnTo>
                      <a:lnTo>
                        <a:pt x="218" y="210"/>
                      </a:lnTo>
                      <a:lnTo>
                        <a:pt x="216" y="210"/>
                      </a:lnTo>
                      <a:lnTo>
                        <a:pt x="212" y="210"/>
                      </a:lnTo>
                      <a:close/>
                      <a:moveTo>
                        <a:pt x="222" y="234"/>
                      </a:moveTo>
                      <a:lnTo>
                        <a:pt x="222" y="234"/>
                      </a:lnTo>
                      <a:lnTo>
                        <a:pt x="220" y="234"/>
                      </a:lnTo>
                      <a:lnTo>
                        <a:pt x="220" y="238"/>
                      </a:lnTo>
                      <a:lnTo>
                        <a:pt x="222" y="244"/>
                      </a:lnTo>
                      <a:lnTo>
                        <a:pt x="222" y="248"/>
                      </a:lnTo>
                      <a:lnTo>
                        <a:pt x="226" y="248"/>
                      </a:lnTo>
                      <a:lnTo>
                        <a:pt x="228" y="248"/>
                      </a:lnTo>
                      <a:lnTo>
                        <a:pt x="232" y="248"/>
                      </a:lnTo>
                      <a:lnTo>
                        <a:pt x="234" y="248"/>
                      </a:lnTo>
                      <a:lnTo>
                        <a:pt x="236" y="244"/>
                      </a:lnTo>
                      <a:lnTo>
                        <a:pt x="234" y="242"/>
                      </a:lnTo>
                      <a:lnTo>
                        <a:pt x="234" y="238"/>
                      </a:lnTo>
                      <a:lnTo>
                        <a:pt x="232" y="234"/>
                      </a:lnTo>
                      <a:lnTo>
                        <a:pt x="230" y="234"/>
                      </a:lnTo>
                      <a:lnTo>
                        <a:pt x="226" y="234"/>
                      </a:lnTo>
                      <a:lnTo>
                        <a:pt x="222" y="234"/>
                      </a:lnTo>
                      <a:close/>
                      <a:moveTo>
                        <a:pt x="232" y="210"/>
                      </a:moveTo>
                      <a:lnTo>
                        <a:pt x="232" y="210"/>
                      </a:lnTo>
                      <a:lnTo>
                        <a:pt x="230" y="212"/>
                      </a:lnTo>
                      <a:lnTo>
                        <a:pt x="230" y="214"/>
                      </a:lnTo>
                      <a:lnTo>
                        <a:pt x="230" y="218"/>
                      </a:lnTo>
                      <a:lnTo>
                        <a:pt x="232" y="222"/>
                      </a:lnTo>
                      <a:lnTo>
                        <a:pt x="232" y="226"/>
                      </a:lnTo>
                      <a:lnTo>
                        <a:pt x="236" y="226"/>
                      </a:lnTo>
                      <a:lnTo>
                        <a:pt x="246" y="226"/>
                      </a:lnTo>
                      <a:lnTo>
                        <a:pt x="256" y="226"/>
                      </a:lnTo>
                      <a:lnTo>
                        <a:pt x="258" y="226"/>
                      </a:lnTo>
                      <a:lnTo>
                        <a:pt x="258" y="222"/>
                      </a:lnTo>
                      <a:lnTo>
                        <a:pt x="258" y="218"/>
                      </a:lnTo>
                      <a:lnTo>
                        <a:pt x="256" y="214"/>
                      </a:lnTo>
                      <a:lnTo>
                        <a:pt x="254" y="212"/>
                      </a:lnTo>
                      <a:lnTo>
                        <a:pt x="252" y="210"/>
                      </a:lnTo>
                      <a:lnTo>
                        <a:pt x="242" y="210"/>
                      </a:lnTo>
                      <a:lnTo>
                        <a:pt x="232" y="210"/>
                      </a:lnTo>
                      <a:close/>
                      <a:moveTo>
                        <a:pt x="234" y="256"/>
                      </a:moveTo>
                      <a:lnTo>
                        <a:pt x="234" y="256"/>
                      </a:lnTo>
                      <a:lnTo>
                        <a:pt x="232" y="258"/>
                      </a:lnTo>
                      <a:lnTo>
                        <a:pt x="230" y="260"/>
                      </a:lnTo>
                      <a:lnTo>
                        <a:pt x="232" y="268"/>
                      </a:lnTo>
                      <a:lnTo>
                        <a:pt x="234" y="270"/>
                      </a:lnTo>
                      <a:lnTo>
                        <a:pt x="236" y="272"/>
                      </a:lnTo>
                      <a:lnTo>
                        <a:pt x="240" y="272"/>
                      </a:lnTo>
                      <a:lnTo>
                        <a:pt x="244" y="272"/>
                      </a:lnTo>
                      <a:lnTo>
                        <a:pt x="246" y="270"/>
                      </a:lnTo>
                      <a:lnTo>
                        <a:pt x="246" y="268"/>
                      </a:lnTo>
                      <a:lnTo>
                        <a:pt x="246" y="264"/>
                      </a:lnTo>
                      <a:lnTo>
                        <a:pt x="246" y="260"/>
                      </a:lnTo>
                      <a:lnTo>
                        <a:pt x="244" y="258"/>
                      </a:lnTo>
                      <a:lnTo>
                        <a:pt x="240" y="256"/>
                      </a:lnTo>
                      <a:lnTo>
                        <a:pt x="238" y="256"/>
                      </a:lnTo>
                      <a:lnTo>
                        <a:pt x="234" y="256"/>
                      </a:lnTo>
                      <a:close/>
                      <a:moveTo>
                        <a:pt x="244" y="234"/>
                      </a:moveTo>
                      <a:lnTo>
                        <a:pt x="244" y="234"/>
                      </a:lnTo>
                      <a:lnTo>
                        <a:pt x="242" y="234"/>
                      </a:lnTo>
                      <a:lnTo>
                        <a:pt x="240" y="238"/>
                      </a:lnTo>
                      <a:lnTo>
                        <a:pt x="242" y="242"/>
                      </a:lnTo>
                      <a:lnTo>
                        <a:pt x="242" y="244"/>
                      </a:lnTo>
                      <a:lnTo>
                        <a:pt x="244" y="248"/>
                      </a:lnTo>
                      <a:lnTo>
                        <a:pt x="246" y="248"/>
                      </a:lnTo>
                      <a:lnTo>
                        <a:pt x="254" y="248"/>
                      </a:lnTo>
                      <a:lnTo>
                        <a:pt x="260" y="248"/>
                      </a:lnTo>
                      <a:lnTo>
                        <a:pt x="264" y="248"/>
                      </a:lnTo>
                      <a:lnTo>
                        <a:pt x="264" y="244"/>
                      </a:lnTo>
                      <a:lnTo>
                        <a:pt x="262" y="242"/>
                      </a:lnTo>
                      <a:lnTo>
                        <a:pt x="262" y="238"/>
                      </a:lnTo>
                      <a:lnTo>
                        <a:pt x="260" y="234"/>
                      </a:lnTo>
                      <a:lnTo>
                        <a:pt x="258" y="234"/>
                      </a:lnTo>
                      <a:lnTo>
                        <a:pt x="250" y="234"/>
                      </a:lnTo>
                      <a:lnTo>
                        <a:pt x="244" y="234"/>
                      </a:lnTo>
                      <a:close/>
                      <a:moveTo>
                        <a:pt x="256" y="256"/>
                      </a:moveTo>
                      <a:lnTo>
                        <a:pt x="256" y="256"/>
                      </a:lnTo>
                      <a:lnTo>
                        <a:pt x="252" y="258"/>
                      </a:lnTo>
                      <a:lnTo>
                        <a:pt x="252" y="260"/>
                      </a:lnTo>
                      <a:lnTo>
                        <a:pt x="254" y="264"/>
                      </a:lnTo>
                      <a:lnTo>
                        <a:pt x="254" y="268"/>
                      </a:lnTo>
                      <a:lnTo>
                        <a:pt x="256" y="270"/>
                      </a:lnTo>
                      <a:lnTo>
                        <a:pt x="260" y="272"/>
                      </a:lnTo>
                      <a:lnTo>
                        <a:pt x="262" y="272"/>
                      </a:lnTo>
                      <a:lnTo>
                        <a:pt x="266" y="272"/>
                      </a:lnTo>
                      <a:lnTo>
                        <a:pt x="270" y="270"/>
                      </a:lnTo>
                      <a:lnTo>
                        <a:pt x="270" y="268"/>
                      </a:lnTo>
                      <a:lnTo>
                        <a:pt x="268" y="264"/>
                      </a:lnTo>
                      <a:lnTo>
                        <a:pt x="268" y="260"/>
                      </a:lnTo>
                      <a:lnTo>
                        <a:pt x="266" y="258"/>
                      </a:lnTo>
                      <a:lnTo>
                        <a:pt x="262" y="256"/>
                      </a:lnTo>
                      <a:lnTo>
                        <a:pt x="260" y="256"/>
                      </a:lnTo>
                      <a:lnTo>
                        <a:pt x="256" y="256"/>
                      </a:lnTo>
                      <a:close/>
                    </a:path>
                  </a:pathLst>
                </a:custGeom>
                <a:solidFill>
                  <a:srgbClr val="FF6600">
                    <a:alpha val="50195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2502" name="Freeform 2741"/>
                <p:cNvSpPr>
                  <a:spLocks noEditPoints="1"/>
                </p:cNvSpPr>
                <p:nvPr/>
              </p:nvSpPr>
              <p:spPr bwMode="auto">
                <a:xfrm>
                  <a:off x="1455574" y="3678582"/>
                  <a:ext cx="649846" cy="647241"/>
                </a:xfrm>
                <a:custGeom>
                  <a:avLst/>
                  <a:gdLst>
                    <a:gd name="T0" fmla="*/ 2147483647 w 302"/>
                    <a:gd name="T1" fmla="*/ 0 h 300"/>
                    <a:gd name="T2" fmla="*/ 2147483647 w 302"/>
                    <a:gd name="T3" fmla="*/ 0 h 300"/>
                    <a:gd name="T4" fmla="*/ 2147483647 w 302"/>
                    <a:gd name="T5" fmla="*/ 2147483647 h 300"/>
                    <a:gd name="T6" fmla="*/ 2147483647 w 302"/>
                    <a:gd name="T7" fmla="*/ 2147483647 h 300"/>
                    <a:gd name="T8" fmla="*/ 2147483647 w 302"/>
                    <a:gd name="T9" fmla="*/ 2147483647 h 300"/>
                    <a:gd name="T10" fmla="*/ 2147483647 w 302"/>
                    <a:gd name="T11" fmla="*/ 2147483647 h 300"/>
                    <a:gd name="T12" fmla="*/ 2147483647 w 302"/>
                    <a:gd name="T13" fmla="*/ 2147483647 h 300"/>
                    <a:gd name="T14" fmla="*/ 2147483647 w 302"/>
                    <a:gd name="T15" fmla="*/ 2147483647 h 300"/>
                    <a:gd name="T16" fmla="*/ 2147483647 w 302"/>
                    <a:gd name="T17" fmla="*/ 2147483647 h 300"/>
                    <a:gd name="T18" fmla="*/ 2147483647 w 302"/>
                    <a:gd name="T19" fmla="*/ 2147483647 h 300"/>
                    <a:gd name="T20" fmla="*/ 2147483647 w 302"/>
                    <a:gd name="T21" fmla="*/ 2147483647 h 300"/>
                    <a:gd name="T22" fmla="*/ 2147483647 w 302"/>
                    <a:gd name="T23" fmla="*/ 2147483647 h 300"/>
                    <a:gd name="T24" fmla="*/ 2147483647 w 302"/>
                    <a:gd name="T25" fmla="*/ 2147483647 h 300"/>
                    <a:gd name="T26" fmla="*/ 2147483647 w 302"/>
                    <a:gd name="T27" fmla="*/ 2147483647 h 300"/>
                    <a:gd name="T28" fmla="*/ 2147483647 w 302"/>
                    <a:gd name="T29" fmla="*/ 2147483647 h 300"/>
                    <a:gd name="T30" fmla="*/ 2147483647 w 302"/>
                    <a:gd name="T31" fmla="*/ 2147483647 h 300"/>
                    <a:gd name="T32" fmla="*/ 0 w 302"/>
                    <a:gd name="T33" fmla="*/ 2147483647 h 300"/>
                    <a:gd name="T34" fmla="*/ 0 w 302"/>
                    <a:gd name="T35" fmla="*/ 2147483647 h 300"/>
                    <a:gd name="T36" fmla="*/ 2147483647 w 302"/>
                    <a:gd name="T37" fmla="*/ 2147483647 h 300"/>
                    <a:gd name="T38" fmla="*/ 2147483647 w 302"/>
                    <a:gd name="T39" fmla="*/ 2147483647 h 300"/>
                    <a:gd name="T40" fmla="*/ 2147483647 w 302"/>
                    <a:gd name="T41" fmla="*/ 2147483647 h 300"/>
                    <a:gd name="T42" fmla="*/ 2147483647 w 302"/>
                    <a:gd name="T43" fmla="*/ 2147483647 h 300"/>
                    <a:gd name="T44" fmla="*/ 2147483647 w 302"/>
                    <a:gd name="T45" fmla="*/ 2147483647 h 300"/>
                    <a:gd name="T46" fmla="*/ 2147483647 w 302"/>
                    <a:gd name="T47" fmla="*/ 2147483647 h 300"/>
                    <a:gd name="T48" fmla="*/ 2147483647 w 302"/>
                    <a:gd name="T49" fmla="*/ 2147483647 h 300"/>
                    <a:gd name="T50" fmla="*/ 2147483647 w 302"/>
                    <a:gd name="T51" fmla="*/ 0 h 300"/>
                    <a:gd name="T52" fmla="*/ 2147483647 w 302"/>
                    <a:gd name="T53" fmla="*/ 0 h 300"/>
                    <a:gd name="T54" fmla="*/ 2147483647 w 302"/>
                    <a:gd name="T55" fmla="*/ 2147483647 h 300"/>
                    <a:gd name="T56" fmla="*/ 2147483647 w 302"/>
                    <a:gd name="T57" fmla="*/ 2147483647 h 300"/>
                    <a:gd name="T58" fmla="*/ 2147483647 w 302"/>
                    <a:gd name="T59" fmla="*/ 2147483647 h 300"/>
                    <a:gd name="T60" fmla="*/ 2147483647 w 302"/>
                    <a:gd name="T61" fmla="*/ 2147483647 h 300"/>
                    <a:gd name="T62" fmla="*/ 2147483647 w 302"/>
                    <a:gd name="T63" fmla="*/ 2147483647 h 300"/>
                    <a:gd name="T64" fmla="*/ 2147483647 w 302"/>
                    <a:gd name="T65" fmla="*/ 2147483647 h 300"/>
                    <a:gd name="T66" fmla="*/ 2147483647 w 302"/>
                    <a:gd name="T67" fmla="*/ 2147483647 h 300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302"/>
                    <a:gd name="T103" fmla="*/ 0 h 300"/>
                    <a:gd name="T104" fmla="*/ 302 w 302"/>
                    <a:gd name="T105" fmla="*/ 300 h 300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302" h="300">
                      <a:moveTo>
                        <a:pt x="120" y="0"/>
                      </a:moveTo>
                      <a:lnTo>
                        <a:pt x="180" y="0"/>
                      </a:lnTo>
                      <a:lnTo>
                        <a:pt x="190" y="0"/>
                      </a:lnTo>
                      <a:lnTo>
                        <a:pt x="198" y="2"/>
                      </a:lnTo>
                      <a:lnTo>
                        <a:pt x="206" y="8"/>
                      </a:lnTo>
                      <a:lnTo>
                        <a:pt x="212" y="12"/>
                      </a:lnTo>
                      <a:lnTo>
                        <a:pt x="218" y="20"/>
                      </a:lnTo>
                      <a:lnTo>
                        <a:pt x="222" y="28"/>
                      </a:lnTo>
                      <a:lnTo>
                        <a:pt x="226" y="36"/>
                      </a:lnTo>
                      <a:lnTo>
                        <a:pt x="226" y="44"/>
                      </a:lnTo>
                      <a:lnTo>
                        <a:pt x="226" y="76"/>
                      </a:lnTo>
                      <a:lnTo>
                        <a:pt x="272" y="76"/>
                      </a:lnTo>
                      <a:lnTo>
                        <a:pt x="282" y="78"/>
                      </a:lnTo>
                      <a:lnTo>
                        <a:pt x="292" y="84"/>
                      </a:lnTo>
                      <a:lnTo>
                        <a:pt x="300" y="94"/>
                      </a:lnTo>
                      <a:lnTo>
                        <a:pt x="302" y="106"/>
                      </a:lnTo>
                      <a:lnTo>
                        <a:pt x="302" y="270"/>
                      </a:lnTo>
                      <a:lnTo>
                        <a:pt x="300" y="282"/>
                      </a:lnTo>
                      <a:lnTo>
                        <a:pt x="292" y="292"/>
                      </a:lnTo>
                      <a:lnTo>
                        <a:pt x="282" y="298"/>
                      </a:lnTo>
                      <a:lnTo>
                        <a:pt x="272" y="300"/>
                      </a:lnTo>
                      <a:lnTo>
                        <a:pt x="30" y="300"/>
                      </a:lnTo>
                      <a:lnTo>
                        <a:pt x="18" y="298"/>
                      </a:lnTo>
                      <a:lnTo>
                        <a:pt x="8" y="292"/>
                      </a:lnTo>
                      <a:lnTo>
                        <a:pt x="2" y="282"/>
                      </a:lnTo>
                      <a:lnTo>
                        <a:pt x="0" y="270"/>
                      </a:lnTo>
                      <a:lnTo>
                        <a:pt x="0" y="106"/>
                      </a:lnTo>
                      <a:lnTo>
                        <a:pt x="2" y="94"/>
                      </a:lnTo>
                      <a:lnTo>
                        <a:pt x="8" y="84"/>
                      </a:lnTo>
                      <a:lnTo>
                        <a:pt x="18" y="78"/>
                      </a:lnTo>
                      <a:lnTo>
                        <a:pt x="30" y="76"/>
                      </a:lnTo>
                      <a:lnTo>
                        <a:pt x="76" y="76"/>
                      </a:lnTo>
                      <a:lnTo>
                        <a:pt x="76" y="44"/>
                      </a:lnTo>
                      <a:lnTo>
                        <a:pt x="76" y="36"/>
                      </a:lnTo>
                      <a:lnTo>
                        <a:pt x="78" y="28"/>
                      </a:lnTo>
                      <a:lnTo>
                        <a:pt x="82" y="20"/>
                      </a:lnTo>
                      <a:lnTo>
                        <a:pt x="88" y="12"/>
                      </a:lnTo>
                      <a:lnTo>
                        <a:pt x="96" y="8"/>
                      </a:lnTo>
                      <a:lnTo>
                        <a:pt x="104" y="2"/>
                      </a:lnTo>
                      <a:lnTo>
                        <a:pt x="112" y="0"/>
                      </a:lnTo>
                      <a:lnTo>
                        <a:pt x="120" y="0"/>
                      </a:lnTo>
                      <a:close/>
                      <a:moveTo>
                        <a:pt x="106" y="76"/>
                      </a:moveTo>
                      <a:lnTo>
                        <a:pt x="196" y="76"/>
                      </a:lnTo>
                      <a:lnTo>
                        <a:pt x="196" y="44"/>
                      </a:lnTo>
                      <a:lnTo>
                        <a:pt x="196" y="38"/>
                      </a:lnTo>
                      <a:lnTo>
                        <a:pt x="192" y="34"/>
                      </a:lnTo>
                      <a:lnTo>
                        <a:pt x="188" y="30"/>
                      </a:lnTo>
                      <a:lnTo>
                        <a:pt x="180" y="30"/>
                      </a:lnTo>
                      <a:lnTo>
                        <a:pt x="120" y="30"/>
                      </a:lnTo>
                      <a:lnTo>
                        <a:pt x="114" y="30"/>
                      </a:lnTo>
                      <a:lnTo>
                        <a:pt x="110" y="34"/>
                      </a:lnTo>
                      <a:lnTo>
                        <a:pt x="106" y="38"/>
                      </a:lnTo>
                      <a:lnTo>
                        <a:pt x="106" y="44"/>
                      </a:lnTo>
                      <a:lnTo>
                        <a:pt x="106" y="76"/>
                      </a:lnTo>
                      <a:close/>
                    </a:path>
                  </a:pathLst>
                </a:custGeom>
                <a:solidFill>
                  <a:srgbClr val="003366">
                    <a:alpha val="59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2503" name="Freeform 2742"/>
                <p:cNvSpPr>
                  <a:spLocks noEditPoints="1"/>
                </p:cNvSpPr>
                <p:nvPr/>
              </p:nvSpPr>
              <p:spPr bwMode="auto">
                <a:xfrm>
                  <a:off x="1517981" y="2472834"/>
                  <a:ext cx="644637" cy="648543"/>
                </a:xfrm>
                <a:custGeom>
                  <a:avLst/>
                  <a:gdLst>
                    <a:gd name="T0" fmla="*/ 2147483647 w 300"/>
                    <a:gd name="T1" fmla="*/ 2147483647 h 302"/>
                    <a:gd name="T2" fmla="*/ 2147483647 w 300"/>
                    <a:gd name="T3" fmla="*/ 2147483647 h 302"/>
                    <a:gd name="T4" fmla="*/ 2147483647 w 300"/>
                    <a:gd name="T5" fmla="*/ 2147483647 h 302"/>
                    <a:gd name="T6" fmla="*/ 2147483647 w 300"/>
                    <a:gd name="T7" fmla="*/ 0 h 302"/>
                    <a:gd name="T8" fmla="*/ 2147483647 w 300"/>
                    <a:gd name="T9" fmla="*/ 2147483647 h 302"/>
                    <a:gd name="T10" fmla="*/ 2147483647 w 300"/>
                    <a:gd name="T11" fmla="*/ 2147483647 h 302"/>
                    <a:gd name="T12" fmla="*/ 2147483647 w 300"/>
                    <a:gd name="T13" fmla="*/ 0 h 302"/>
                    <a:gd name="T14" fmla="*/ 2147483647 w 300"/>
                    <a:gd name="T15" fmla="*/ 2147483647 h 302"/>
                    <a:gd name="T16" fmla="*/ 2147483647 w 300"/>
                    <a:gd name="T17" fmla="*/ 2147483647 h 302"/>
                    <a:gd name="T18" fmla="*/ 2147483647 w 300"/>
                    <a:gd name="T19" fmla="*/ 2147483647 h 302"/>
                    <a:gd name="T20" fmla="*/ 2147483647 w 300"/>
                    <a:gd name="T21" fmla="*/ 2147483647 h 302"/>
                    <a:gd name="T22" fmla="*/ 2147483647 w 300"/>
                    <a:gd name="T23" fmla="*/ 2147483647 h 302"/>
                    <a:gd name="T24" fmla="*/ 2147483647 w 300"/>
                    <a:gd name="T25" fmla="*/ 2147483647 h 302"/>
                    <a:gd name="T26" fmla="*/ 2147483647 w 300"/>
                    <a:gd name="T27" fmla="*/ 2147483647 h 302"/>
                    <a:gd name="T28" fmla="*/ 2147483647 w 300"/>
                    <a:gd name="T29" fmla="*/ 2147483647 h 302"/>
                    <a:gd name="T30" fmla="*/ 2147483647 w 300"/>
                    <a:gd name="T31" fmla="*/ 2147483647 h 302"/>
                    <a:gd name="T32" fmla="*/ 0 w 300"/>
                    <a:gd name="T33" fmla="*/ 2147483647 h 302"/>
                    <a:gd name="T34" fmla="*/ 2147483647 w 300"/>
                    <a:gd name="T35" fmla="*/ 2147483647 h 302"/>
                    <a:gd name="T36" fmla="*/ 2147483647 w 300"/>
                    <a:gd name="T37" fmla="*/ 2147483647 h 302"/>
                    <a:gd name="T38" fmla="*/ 2147483647 w 300"/>
                    <a:gd name="T39" fmla="*/ 2147483647 h 302"/>
                    <a:gd name="T40" fmla="*/ 2147483647 w 300"/>
                    <a:gd name="T41" fmla="*/ 2147483647 h 302"/>
                    <a:gd name="T42" fmla="*/ 2147483647 w 300"/>
                    <a:gd name="T43" fmla="*/ 2147483647 h 302"/>
                    <a:gd name="T44" fmla="*/ 2147483647 w 300"/>
                    <a:gd name="T45" fmla="*/ 2147483647 h 302"/>
                    <a:gd name="T46" fmla="*/ 2147483647 w 300"/>
                    <a:gd name="T47" fmla="*/ 2147483647 h 302"/>
                    <a:gd name="T48" fmla="*/ 2147483647 w 300"/>
                    <a:gd name="T49" fmla="*/ 2147483647 h 302"/>
                    <a:gd name="T50" fmla="*/ 2147483647 w 300"/>
                    <a:gd name="T51" fmla="*/ 2147483647 h 302"/>
                    <a:gd name="T52" fmla="*/ 2147483647 w 300"/>
                    <a:gd name="T53" fmla="*/ 2147483647 h 302"/>
                    <a:gd name="T54" fmla="*/ 2147483647 w 300"/>
                    <a:gd name="T55" fmla="*/ 2147483647 h 302"/>
                    <a:gd name="T56" fmla="*/ 2147483647 w 300"/>
                    <a:gd name="T57" fmla="*/ 2147483647 h 302"/>
                    <a:gd name="T58" fmla="*/ 2147483647 w 300"/>
                    <a:gd name="T59" fmla="*/ 2147483647 h 302"/>
                    <a:gd name="T60" fmla="*/ 2147483647 w 300"/>
                    <a:gd name="T61" fmla="*/ 2147483647 h 302"/>
                    <a:gd name="T62" fmla="*/ 2147483647 w 300"/>
                    <a:gd name="T63" fmla="*/ 2147483647 h 302"/>
                    <a:gd name="T64" fmla="*/ 2147483647 w 300"/>
                    <a:gd name="T65" fmla="*/ 2147483647 h 302"/>
                    <a:gd name="T66" fmla="*/ 2147483647 w 300"/>
                    <a:gd name="T67" fmla="*/ 2147483647 h 302"/>
                    <a:gd name="T68" fmla="*/ 2147483647 w 300"/>
                    <a:gd name="T69" fmla="*/ 2147483647 h 302"/>
                    <a:gd name="T70" fmla="*/ 2147483647 w 300"/>
                    <a:gd name="T71" fmla="*/ 2147483647 h 302"/>
                    <a:gd name="T72" fmla="*/ 2147483647 w 300"/>
                    <a:gd name="T73" fmla="*/ 2147483647 h 302"/>
                    <a:gd name="T74" fmla="*/ 2147483647 w 300"/>
                    <a:gd name="T75" fmla="*/ 2147483647 h 302"/>
                    <a:gd name="T76" fmla="*/ 2147483647 w 300"/>
                    <a:gd name="T77" fmla="*/ 2147483647 h 302"/>
                    <a:gd name="T78" fmla="*/ 2147483647 w 300"/>
                    <a:gd name="T79" fmla="*/ 2147483647 h 302"/>
                    <a:gd name="T80" fmla="*/ 2147483647 w 300"/>
                    <a:gd name="T81" fmla="*/ 2147483647 h 302"/>
                    <a:gd name="T82" fmla="*/ 2147483647 w 300"/>
                    <a:gd name="T83" fmla="*/ 2147483647 h 302"/>
                    <a:gd name="T84" fmla="*/ 2147483647 w 300"/>
                    <a:gd name="T85" fmla="*/ 2147483647 h 302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300"/>
                    <a:gd name="T130" fmla="*/ 0 h 302"/>
                    <a:gd name="T131" fmla="*/ 300 w 300"/>
                    <a:gd name="T132" fmla="*/ 302 h 302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300" h="302">
                      <a:moveTo>
                        <a:pt x="30" y="76"/>
                      </a:moveTo>
                      <a:lnTo>
                        <a:pt x="98" y="76"/>
                      </a:lnTo>
                      <a:lnTo>
                        <a:pt x="50" y="26"/>
                      </a:lnTo>
                      <a:lnTo>
                        <a:pt x="46" y="20"/>
                      </a:lnTo>
                      <a:lnTo>
                        <a:pt x="44" y="16"/>
                      </a:lnTo>
                      <a:lnTo>
                        <a:pt x="46" y="8"/>
                      </a:lnTo>
                      <a:lnTo>
                        <a:pt x="48" y="4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2"/>
                      </a:lnTo>
                      <a:lnTo>
                        <a:pt x="70" y="4"/>
                      </a:lnTo>
                      <a:lnTo>
                        <a:pt x="142" y="76"/>
                      </a:lnTo>
                      <a:lnTo>
                        <a:pt x="158" y="76"/>
                      </a:lnTo>
                      <a:lnTo>
                        <a:pt x="230" y="4"/>
                      </a:lnTo>
                      <a:lnTo>
                        <a:pt x="234" y="2"/>
                      </a:lnTo>
                      <a:lnTo>
                        <a:pt x="240" y="0"/>
                      </a:lnTo>
                      <a:lnTo>
                        <a:pt x="248" y="0"/>
                      </a:lnTo>
                      <a:lnTo>
                        <a:pt x="252" y="4"/>
                      </a:lnTo>
                      <a:lnTo>
                        <a:pt x="254" y="8"/>
                      </a:lnTo>
                      <a:lnTo>
                        <a:pt x="256" y="16"/>
                      </a:lnTo>
                      <a:lnTo>
                        <a:pt x="254" y="20"/>
                      </a:lnTo>
                      <a:lnTo>
                        <a:pt x="252" y="26"/>
                      </a:lnTo>
                      <a:lnTo>
                        <a:pt x="202" y="76"/>
                      </a:lnTo>
                      <a:lnTo>
                        <a:pt x="270" y="76"/>
                      </a:lnTo>
                      <a:lnTo>
                        <a:pt x="282" y="78"/>
                      </a:lnTo>
                      <a:lnTo>
                        <a:pt x="292" y="84"/>
                      </a:lnTo>
                      <a:lnTo>
                        <a:pt x="298" y="94"/>
                      </a:lnTo>
                      <a:lnTo>
                        <a:pt x="300" y="106"/>
                      </a:lnTo>
                      <a:lnTo>
                        <a:pt x="300" y="272"/>
                      </a:lnTo>
                      <a:lnTo>
                        <a:pt x="298" y="282"/>
                      </a:lnTo>
                      <a:lnTo>
                        <a:pt x="292" y="292"/>
                      </a:lnTo>
                      <a:lnTo>
                        <a:pt x="282" y="300"/>
                      </a:lnTo>
                      <a:lnTo>
                        <a:pt x="270" y="302"/>
                      </a:lnTo>
                      <a:lnTo>
                        <a:pt x="30" y="302"/>
                      </a:lnTo>
                      <a:lnTo>
                        <a:pt x="18" y="300"/>
                      </a:lnTo>
                      <a:lnTo>
                        <a:pt x="8" y="292"/>
                      </a:lnTo>
                      <a:lnTo>
                        <a:pt x="2" y="282"/>
                      </a:lnTo>
                      <a:lnTo>
                        <a:pt x="0" y="272"/>
                      </a:lnTo>
                      <a:lnTo>
                        <a:pt x="0" y="106"/>
                      </a:lnTo>
                      <a:lnTo>
                        <a:pt x="2" y="94"/>
                      </a:lnTo>
                      <a:lnTo>
                        <a:pt x="8" y="84"/>
                      </a:lnTo>
                      <a:lnTo>
                        <a:pt x="18" y="78"/>
                      </a:lnTo>
                      <a:lnTo>
                        <a:pt x="30" y="76"/>
                      </a:lnTo>
                      <a:close/>
                      <a:moveTo>
                        <a:pt x="44" y="106"/>
                      </a:moveTo>
                      <a:lnTo>
                        <a:pt x="44" y="106"/>
                      </a:lnTo>
                      <a:lnTo>
                        <a:pt x="38" y="106"/>
                      </a:lnTo>
                      <a:lnTo>
                        <a:pt x="34" y="110"/>
                      </a:lnTo>
                      <a:lnTo>
                        <a:pt x="30" y="114"/>
                      </a:lnTo>
                      <a:lnTo>
                        <a:pt x="30" y="120"/>
                      </a:lnTo>
                      <a:lnTo>
                        <a:pt x="30" y="256"/>
                      </a:lnTo>
                      <a:lnTo>
                        <a:pt x="30" y="262"/>
                      </a:lnTo>
                      <a:lnTo>
                        <a:pt x="34" y="268"/>
                      </a:lnTo>
                      <a:lnTo>
                        <a:pt x="38" y="270"/>
                      </a:lnTo>
                      <a:lnTo>
                        <a:pt x="44" y="272"/>
                      </a:lnTo>
                      <a:lnTo>
                        <a:pt x="210" y="272"/>
                      </a:lnTo>
                      <a:lnTo>
                        <a:pt x="216" y="270"/>
                      </a:lnTo>
                      <a:lnTo>
                        <a:pt x="222" y="268"/>
                      </a:lnTo>
                      <a:lnTo>
                        <a:pt x="224" y="262"/>
                      </a:lnTo>
                      <a:lnTo>
                        <a:pt x="226" y="256"/>
                      </a:lnTo>
                      <a:lnTo>
                        <a:pt x="226" y="120"/>
                      </a:lnTo>
                      <a:lnTo>
                        <a:pt x="224" y="114"/>
                      </a:lnTo>
                      <a:lnTo>
                        <a:pt x="222" y="110"/>
                      </a:lnTo>
                      <a:lnTo>
                        <a:pt x="216" y="106"/>
                      </a:lnTo>
                      <a:lnTo>
                        <a:pt x="210" y="106"/>
                      </a:lnTo>
                      <a:lnTo>
                        <a:pt x="44" y="106"/>
                      </a:lnTo>
                      <a:close/>
                      <a:moveTo>
                        <a:pt x="256" y="196"/>
                      </a:moveTo>
                      <a:lnTo>
                        <a:pt x="256" y="196"/>
                      </a:lnTo>
                      <a:lnTo>
                        <a:pt x="248" y="196"/>
                      </a:lnTo>
                      <a:lnTo>
                        <a:pt x="244" y="200"/>
                      </a:lnTo>
                      <a:lnTo>
                        <a:pt x="242" y="204"/>
                      </a:lnTo>
                      <a:lnTo>
                        <a:pt x="240" y="210"/>
                      </a:lnTo>
                      <a:lnTo>
                        <a:pt x="242" y="218"/>
                      </a:lnTo>
                      <a:lnTo>
                        <a:pt x="244" y="222"/>
                      </a:lnTo>
                      <a:lnTo>
                        <a:pt x="248" y="226"/>
                      </a:lnTo>
                      <a:lnTo>
                        <a:pt x="256" y="226"/>
                      </a:lnTo>
                      <a:lnTo>
                        <a:pt x="270" y="226"/>
                      </a:lnTo>
                      <a:lnTo>
                        <a:pt x="278" y="226"/>
                      </a:lnTo>
                      <a:lnTo>
                        <a:pt x="282" y="222"/>
                      </a:lnTo>
                      <a:lnTo>
                        <a:pt x="284" y="218"/>
                      </a:lnTo>
                      <a:lnTo>
                        <a:pt x="286" y="210"/>
                      </a:lnTo>
                      <a:lnTo>
                        <a:pt x="284" y="204"/>
                      </a:lnTo>
                      <a:lnTo>
                        <a:pt x="282" y="200"/>
                      </a:lnTo>
                      <a:lnTo>
                        <a:pt x="278" y="196"/>
                      </a:lnTo>
                      <a:lnTo>
                        <a:pt x="270" y="196"/>
                      </a:lnTo>
                      <a:lnTo>
                        <a:pt x="256" y="196"/>
                      </a:lnTo>
                      <a:close/>
                      <a:moveTo>
                        <a:pt x="256" y="242"/>
                      </a:moveTo>
                      <a:lnTo>
                        <a:pt x="256" y="242"/>
                      </a:lnTo>
                      <a:lnTo>
                        <a:pt x="248" y="242"/>
                      </a:lnTo>
                      <a:lnTo>
                        <a:pt x="244" y="244"/>
                      </a:lnTo>
                      <a:lnTo>
                        <a:pt x="242" y="250"/>
                      </a:lnTo>
                      <a:lnTo>
                        <a:pt x="240" y="256"/>
                      </a:lnTo>
                      <a:lnTo>
                        <a:pt x="242" y="262"/>
                      </a:lnTo>
                      <a:lnTo>
                        <a:pt x="244" y="268"/>
                      </a:lnTo>
                      <a:lnTo>
                        <a:pt x="248" y="270"/>
                      </a:lnTo>
                      <a:lnTo>
                        <a:pt x="256" y="272"/>
                      </a:lnTo>
                      <a:lnTo>
                        <a:pt x="270" y="272"/>
                      </a:lnTo>
                      <a:lnTo>
                        <a:pt x="278" y="270"/>
                      </a:lnTo>
                      <a:lnTo>
                        <a:pt x="282" y="268"/>
                      </a:lnTo>
                      <a:lnTo>
                        <a:pt x="284" y="262"/>
                      </a:lnTo>
                      <a:lnTo>
                        <a:pt x="286" y="256"/>
                      </a:lnTo>
                      <a:lnTo>
                        <a:pt x="284" y="250"/>
                      </a:lnTo>
                      <a:lnTo>
                        <a:pt x="282" y="244"/>
                      </a:lnTo>
                      <a:lnTo>
                        <a:pt x="278" y="242"/>
                      </a:lnTo>
                      <a:lnTo>
                        <a:pt x="270" y="242"/>
                      </a:lnTo>
                      <a:lnTo>
                        <a:pt x="256" y="242"/>
                      </a:lnTo>
                      <a:close/>
                    </a:path>
                  </a:pathLst>
                </a:custGeom>
                <a:solidFill>
                  <a:srgbClr val="003300">
                    <a:alpha val="39999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483" name="组合 7"/>
              <p:cNvGrpSpPr>
                <a:grpSpLocks/>
              </p:cNvGrpSpPr>
              <p:nvPr/>
            </p:nvGrpSpPr>
            <p:grpSpPr bwMode="auto">
              <a:xfrm>
                <a:off x="2273826" y="2276872"/>
                <a:ext cx="3162270" cy="2195853"/>
                <a:chOff x="2273826" y="2276872"/>
                <a:chExt cx="3162270" cy="2195853"/>
              </a:xfrm>
            </p:grpSpPr>
            <p:sp>
              <p:nvSpPr>
                <p:cNvPr id="62490" name="Freeform 2175"/>
                <p:cNvSpPr>
                  <a:spLocks noEditPoints="1"/>
                </p:cNvSpPr>
                <p:nvPr/>
              </p:nvSpPr>
              <p:spPr bwMode="auto">
                <a:xfrm>
                  <a:off x="4211342" y="3247971"/>
                  <a:ext cx="1224754" cy="1224754"/>
                </a:xfrm>
                <a:custGeom>
                  <a:avLst/>
                  <a:gdLst>
                    <a:gd name="T0" fmla="*/ 2147483647 w 300"/>
                    <a:gd name="T1" fmla="*/ 2147483647 h 300"/>
                    <a:gd name="T2" fmla="*/ 2147483647 w 300"/>
                    <a:gd name="T3" fmla="*/ 2147483647 h 300"/>
                    <a:gd name="T4" fmla="*/ 2147483647 w 300"/>
                    <a:gd name="T5" fmla="*/ 2147483647 h 300"/>
                    <a:gd name="T6" fmla="*/ 2147483647 w 300"/>
                    <a:gd name="T7" fmla="*/ 2147483647 h 300"/>
                    <a:gd name="T8" fmla="*/ 2147483647 w 300"/>
                    <a:gd name="T9" fmla="*/ 2147483647 h 300"/>
                    <a:gd name="T10" fmla="*/ 2147483647 w 300"/>
                    <a:gd name="T11" fmla="*/ 2147483647 h 300"/>
                    <a:gd name="T12" fmla="*/ 2147483647 w 300"/>
                    <a:gd name="T13" fmla="*/ 2147483647 h 300"/>
                    <a:gd name="T14" fmla="*/ 2147483647 w 300"/>
                    <a:gd name="T15" fmla="*/ 2147483647 h 300"/>
                    <a:gd name="T16" fmla="*/ 2147483647 w 300"/>
                    <a:gd name="T17" fmla="*/ 2147483647 h 300"/>
                    <a:gd name="T18" fmla="*/ 2147483647 w 300"/>
                    <a:gd name="T19" fmla="*/ 2147483647 h 300"/>
                    <a:gd name="T20" fmla="*/ 2147483647 w 300"/>
                    <a:gd name="T21" fmla="*/ 2147483647 h 300"/>
                    <a:gd name="T22" fmla="*/ 0 w 300"/>
                    <a:gd name="T23" fmla="*/ 2147483647 h 300"/>
                    <a:gd name="T24" fmla="*/ 2147483647 w 300"/>
                    <a:gd name="T25" fmla="*/ 2147483647 h 300"/>
                    <a:gd name="T26" fmla="*/ 2147483647 w 300"/>
                    <a:gd name="T27" fmla="*/ 2147483647 h 300"/>
                    <a:gd name="T28" fmla="*/ 2147483647 w 300"/>
                    <a:gd name="T29" fmla="*/ 0 h 300"/>
                    <a:gd name="T30" fmla="*/ 2147483647 w 300"/>
                    <a:gd name="T31" fmla="*/ 2147483647 h 300"/>
                    <a:gd name="T32" fmla="*/ 2147483647 w 300"/>
                    <a:gd name="T33" fmla="*/ 2147483647 h 300"/>
                    <a:gd name="T34" fmla="*/ 2147483647 w 300"/>
                    <a:gd name="T35" fmla="*/ 2147483647 h 300"/>
                    <a:gd name="T36" fmla="*/ 2147483647 w 300"/>
                    <a:gd name="T37" fmla="*/ 2147483647 h 300"/>
                    <a:gd name="T38" fmla="*/ 2147483647 w 300"/>
                    <a:gd name="T39" fmla="*/ 2147483647 h 300"/>
                    <a:gd name="T40" fmla="*/ 2147483647 w 300"/>
                    <a:gd name="T41" fmla="*/ 2147483647 h 300"/>
                    <a:gd name="T42" fmla="*/ 2147483647 w 300"/>
                    <a:gd name="T43" fmla="*/ 2147483647 h 300"/>
                    <a:gd name="T44" fmla="*/ 2147483647 w 300"/>
                    <a:gd name="T45" fmla="*/ 2147483647 h 300"/>
                    <a:gd name="T46" fmla="*/ 2147483647 w 300"/>
                    <a:gd name="T47" fmla="*/ 2147483647 h 300"/>
                    <a:gd name="T48" fmla="*/ 2147483647 w 300"/>
                    <a:gd name="T49" fmla="*/ 2147483647 h 300"/>
                    <a:gd name="T50" fmla="*/ 2147483647 w 300"/>
                    <a:gd name="T51" fmla="*/ 2147483647 h 300"/>
                    <a:gd name="T52" fmla="*/ 2147483647 w 300"/>
                    <a:gd name="T53" fmla="*/ 2147483647 h 300"/>
                    <a:gd name="T54" fmla="*/ 2147483647 w 300"/>
                    <a:gd name="T55" fmla="*/ 2147483647 h 300"/>
                    <a:gd name="T56" fmla="*/ 2147483647 w 300"/>
                    <a:gd name="T57" fmla="*/ 2147483647 h 300"/>
                    <a:gd name="T58" fmla="*/ 2147483647 w 300"/>
                    <a:gd name="T59" fmla="*/ 2147483647 h 300"/>
                    <a:gd name="T60" fmla="*/ 2147483647 w 300"/>
                    <a:gd name="T61" fmla="*/ 2147483647 h 300"/>
                    <a:gd name="T62" fmla="*/ 2147483647 w 300"/>
                    <a:gd name="T63" fmla="*/ 2147483647 h 300"/>
                    <a:gd name="T64" fmla="*/ 2147483647 w 300"/>
                    <a:gd name="T65" fmla="*/ 2147483647 h 300"/>
                    <a:gd name="T66" fmla="*/ 2147483647 w 300"/>
                    <a:gd name="T67" fmla="*/ 2147483647 h 300"/>
                    <a:gd name="T68" fmla="*/ 2147483647 w 300"/>
                    <a:gd name="T69" fmla="*/ 2147483647 h 300"/>
                    <a:gd name="T70" fmla="*/ 2147483647 w 300"/>
                    <a:gd name="T71" fmla="*/ 2147483647 h 300"/>
                    <a:gd name="T72" fmla="*/ 2147483647 w 300"/>
                    <a:gd name="T73" fmla="*/ 2147483647 h 300"/>
                    <a:gd name="T74" fmla="*/ 2147483647 w 300"/>
                    <a:gd name="T75" fmla="*/ 2147483647 h 300"/>
                    <a:gd name="T76" fmla="*/ 2147483647 w 300"/>
                    <a:gd name="T77" fmla="*/ 2147483647 h 300"/>
                    <a:gd name="T78" fmla="*/ 2147483647 w 300"/>
                    <a:gd name="T79" fmla="*/ 2147483647 h 300"/>
                    <a:gd name="T80" fmla="*/ 2147483647 w 300"/>
                    <a:gd name="T81" fmla="*/ 2147483647 h 300"/>
                    <a:gd name="T82" fmla="*/ 2147483647 w 300"/>
                    <a:gd name="T83" fmla="*/ 2147483647 h 300"/>
                    <a:gd name="T84" fmla="*/ 2147483647 w 300"/>
                    <a:gd name="T85" fmla="*/ 2147483647 h 300"/>
                    <a:gd name="T86" fmla="*/ 2147483647 w 300"/>
                    <a:gd name="T87" fmla="*/ 2147483647 h 300"/>
                    <a:gd name="T88" fmla="*/ 2147483647 w 300"/>
                    <a:gd name="T89" fmla="*/ 0 h 300"/>
                    <a:gd name="T90" fmla="*/ 2147483647 w 300"/>
                    <a:gd name="T91" fmla="*/ 2147483647 h 300"/>
                    <a:gd name="T92" fmla="*/ 2147483647 w 300"/>
                    <a:gd name="T93" fmla="*/ 2147483647 h 300"/>
                    <a:gd name="T94" fmla="*/ 2147483647 w 300"/>
                    <a:gd name="T95" fmla="*/ 2147483647 h 300"/>
                    <a:gd name="T96" fmla="*/ 2147483647 w 300"/>
                    <a:gd name="T97" fmla="*/ 2147483647 h 300"/>
                    <a:gd name="T98" fmla="*/ 2147483647 w 300"/>
                    <a:gd name="T99" fmla="*/ 2147483647 h 300"/>
                    <a:gd name="T100" fmla="*/ 2147483647 w 300"/>
                    <a:gd name="T101" fmla="*/ 2147483647 h 300"/>
                    <a:gd name="T102" fmla="*/ 2147483647 w 300"/>
                    <a:gd name="T103" fmla="*/ 2147483647 h 300"/>
                    <a:gd name="T104" fmla="*/ 2147483647 w 300"/>
                    <a:gd name="T105" fmla="*/ 2147483647 h 300"/>
                    <a:gd name="T106" fmla="*/ 2147483647 w 300"/>
                    <a:gd name="T107" fmla="*/ 0 h 300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300"/>
                    <a:gd name="T163" fmla="*/ 0 h 300"/>
                    <a:gd name="T164" fmla="*/ 300 w 300"/>
                    <a:gd name="T165" fmla="*/ 300 h 300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300" h="300">
                      <a:moveTo>
                        <a:pt x="30" y="90"/>
                      </a:moveTo>
                      <a:lnTo>
                        <a:pt x="104" y="90"/>
                      </a:lnTo>
                      <a:lnTo>
                        <a:pt x="116" y="92"/>
                      </a:lnTo>
                      <a:lnTo>
                        <a:pt x="126" y="98"/>
                      </a:lnTo>
                      <a:lnTo>
                        <a:pt x="132" y="108"/>
                      </a:lnTo>
                      <a:lnTo>
                        <a:pt x="134" y="120"/>
                      </a:lnTo>
                      <a:lnTo>
                        <a:pt x="134" y="166"/>
                      </a:lnTo>
                      <a:lnTo>
                        <a:pt x="132" y="176"/>
                      </a:lnTo>
                      <a:lnTo>
                        <a:pt x="126" y="186"/>
                      </a:lnTo>
                      <a:lnTo>
                        <a:pt x="116" y="194"/>
                      </a:lnTo>
                      <a:lnTo>
                        <a:pt x="104" y="196"/>
                      </a:lnTo>
                      <a:lnTo>
                        <a:pt x="104" y="270"/>
                      </a:lnTo>
                      <a:lnTo>
                        <a:pt x="102" y="282"/>
                      </a:lnTo>
                      <a:lnTo>
                        <a:pt x="96" y="292"/>
                      </a:lnTo>
                      <a:lnTo>
                        <a:pt x="86" y="298"/>
                      </a:lnTo>
                      <a:lnTo>
                        <a:pt x="74" y="300"/>
                      </a:lnTo>
                      <a:lnTo>
                        <a:pt x="60" y="300"/>
                      </a:lnTo>
                      <a:lnTo>
                        <a:pt x="48" y="298"/>
                      </a:lnTo>
                      <a:lnTo>
                        <a:pt x="38" y="292"/>
                      </a:lnTo>
                      <a:lnTo>
                        <a:pt x="32" y="282"/>
                      </a:lnTo>
                      <a:lnTo>
                        <a:pt x="30" y="270"/>
                      </a:lnTo>
                      <a:lnTo>
                        <a:pt x="30" y="196"/>
                      </a:lnTo>
                      <a:lnTo>
                        <a:pt x="18" y="194"/>
                      </a:lnTo>
                      <a:lnTo>
                        <a:pt x="8" y="186"/>
                      </a:lnTo>
                      <a:lnTo>
                        <a:pt x="2" y="176"/>
                      </a:lnTo>
                      <a:lnTo>
                        <a:pt x="0" y="166"/>
                      </a:lnTo>
                      <a:lnTo>
                        <a:pt x="0" y="120"/>
                      </a:lnTo>
                      <a:lnTo>
                        <a:pt x="2" y="108"/>
                      </a:lnTo>
                      <a:lnTo>
                        <a:pt x="8" y="98"/>
                      </a:lnTo>
                      <a:lnTo>
                        <a:pt x="18" y="92"/>
                      </a:lnTo>
                      <a:lnTo>
                        <a:pt x="30" y="90"/>
                      </a:lnTo>
                      <a:close/>
                      <a:moveTo>
                        <a:pt x="60" y="0"/>
                      </a:moveTo>
                      <a:lnTo>
                        <a:pt x="74" y="0"/>
                      </a:lnTo>
                      <a:lnTo>
                        <a:pt x="86" y="2"/>
                      </a:lnTo>
                      <a:lnTo>
                        <a:pt x="96" y="8"/>
                      </a:lnTo>
                      <a:lnTo>
                        <a:pt x="102" y="18"/>
                      </a:lnTo>
                      <a:lnTo>
                        <a:pt x="104" y="30"/>
                      </a:lnTo>
                      <a:lnTo>
                        <a:pt x="104" y="44"/>
                      </a:lnTo>
                      <a:lnTo>
                        <a:pt x="102" y="56"/>
                      </a:lnTo>
                      <a:lnTo>
                        <a:pt x="96" y="66"/>
                      </a:lnTo>
                      <a:lnTo>
                        <a:pt x="86" y="72"/>
                      </a:lnTo>
                      <a:lnTo>
                        <a:pt x="74" y="74"/>
                      </a:lnTo>
                      <a:lnTo>
                        <a:pt x="60" y="74"/>
                      </a:lnTo>
                      <a:lnTo>
                        <a:pt x="48" y="72"/>
                      </a:lnTo>
                      <a:lnTo>
                        <a:pt x="38" y="66"/>
                      </a:lnTo>
                      <a:lnTo>
                        <a:pt x="32" y="56"/>
                      </a:lnTo>
                      <a:lnTo>
                        <a:pt x="30" y="44"/>
                      </a:lnTo>
                      <a:lnTo>
                        <a:pt x="30" y="30"/>
                      </a:lnTo>
                      <a:lnTo>
                        <a:pt x="32" y="18"/>
                      </a:lnTo>
                      <a:lnTo>
                        <a:pt x="38" y="8"/>
                      </a:lnTo>
                      <a:lnTo>
                        <a:pt x="48" y="2"/>
                      </a:lnTo>
                      <a:lnTo>
                        <a:pt x="60" y="0"/>
                      </a:lnTo>
                      <a:close/>
                      <a:moveTo>
                        <a:pt x="276" y="112"/>
                      </a:moveTo>
                      <a:lnTo>
                        <a:pt x="300" y="186"/>
                      </a:lnTo>
                      <a:lnTo>
                        <a:pt x="300" y="190"/>
                      </a:lnTo>
                      <a:lnTo>
                        <a:pt x="300" y="196"/>
                      </a:lnTo>
                      <a:lnTo>
                        <a:pt x="298" y="208"/>
                      </a:lnTo>
                      <a:lnTo>
                        <a:pt x="292" y="216"/>
                      </a:lnTo>
                      <a:lnTo>
                        <a:pt x="282" y="224"/>
                      </a:lnTo>
                      <a:lnTo>
                        <a:pt x="270" y="226"/>
                      </a:lnTo>
                      <a:lnTo>
                        <a:pt x="270" y="270"/>
                      </a:lnTo>
                      <a:lnTo>
                        <a:pt x="268" y="282"/>
                      </a:lnTo>
                      <a:lnTo>
                        <a:pt x="262" y="292"/>
                      </a:lnTo>
                      <a:lnTo>
                        <a:pt x="252" y="298"/>
                      </a:lnTo>
                      <a:lnTo>
                        <a:pt x="240" y="300"/>
                      </a:lnTo>
                      <a:lnTo>
                        <a:pt x="226" y="300"/>
                      </a:lnTo>
                      <a:lnTo>
                        <a:pt x="214" y="298"/>
                      </a:lnTo>
                      <a:lnTo>
                        <a:pt x="204" y="292"/>
                      </a:lnTo>
                      <a:lnTo>
                        <a:pt x="198" y="282"/>
                      </a:lnTo>
                      <a:lnTo>
                        <a:pt x="196" y="270"/>
                      </a:lnTo>
                      <a:lnTo>
                        <a:pt x="196" y="226"/>
                      </a:lnTo>
                      <a:lnTo>
                        <a:pt x="184" y="224"/>
                      </a:lnTo>
                      <a:lnTo>
                        <a:pt x="174" y="216"/>
                      </a:lnTo>
                      <a:lnTo>
                        <a:pt x="168" y="208"/>
                      </a:lnTo>
                      <a:lnTo>
                        <a:pt x="164" y="196"/>
                      </a:lnTo>
                      <a:lnTo>
                        <a:pt x="166" y="190"/>
                      </a:lnTo>
                      <a:lnTo>
                        <a:pt x="166" y="188"/>
                      </a:lnTo>
                      <a:lnTo>
                        <a:pt x="166" y="186"/>
                      </a:lnTo>
                      <a:lnTo>
                        <a:pt x="188" y="112"/>
                      </a:lnTo>
                      <a:lnTo>
                        <a:pt x="190" y="110"/>
                      </a:lnTo>
                      <a:lnTo>
                        <a:pt x="190" y="108"/>
                      </a:lnTo>
                      <a:lnTo>
                        <a:pt x="196" y="98"/>
                      </a:lnTo>
                      <a:lnTo>
                        <a:pt x="206" y="92"/>
                      </a:lnTo>
                      <a:lnTo>
                        <a:pt x="218" y="90"/>
                      </a:lnTo>
                      <a:lnTo>
                        <a:pt x="248" y="90"/>
                      </a:lnTo>
                      <a:lnTo>
                        <a:pt x="260" y="92"/>
                      </a:lnTo>
                      <a:lnTo>
                        <a:pt x="270" y="98"/>
                      </a:lnTo>
                      <a:lnTo>
                        <a:pt x="276" y="108"/>
                      </a:lnTo>
                      <a:lnTo>
                        <a:pt x="276" y="112"/>
                      </a:lnTo>
                      <a:close/>
                      <a:moveTo>
                        <a:pt x="226" y="0"/>
                      </a:moveTo>
                      <a:lnTo>
                        <a:pt x="240" y="0"/>
                      </a:lnTo>
                      <a:lnTo>
                        <a:pt x="252" y="2"/>
                      </a:lnTo>
                      <a:lnTo>
                        <a:pt x="262" y="8"/>
                      </a:lnTo>
                      <a:lnTo>
                        <a:pt x="268" y="18"/>
                      </a:lnTo>
                      <a:lnTo>
                        <a:pt x="270" y="30"/>
                      </a:lnTo>
                      <a:lnTo>
                        <a:pt x="270" y="44"/>
                      </a:lnTo>
                      <a:lnTo>
                        <a:pt x="268" y="56"/>
                      </a:lnTo>
                      <a:lnTo>
                        <a:pt x="262" y="66"/>
                      </a:lnTo>
                      <a:lnTo>
                        <a:pt x="252" y="72"/>
                      </a:lnTo>
                      <a:lnTo>
                        <a:pt x="240" y="74"/>
                      </a:lnTo>
                      <a:lnTo>
                        <a:pt x="226" y="74"/>
                      </a:lnTo>
                      <a:lnTo>
                        <a:pt x="214" y="72"/>
                      </a:lnTo>
                      <a:lnTo>
                        <a:pt x="204" y="66"/>
                      </a:lnTo>
                      <a:lnTo>
                        <a:pt x="198" y="56"/>
                      </a:lnTo>
                      <a:lnTo>
                        <a:pt x="196" y="44"/>
                      </a:lnTo>
                      <a:lnTo>
                        <a:pt x="196" y="30"/>
                      </a:lnTo>
                      <a:lnTo>
                        <a:pt x="198" y="18"/>
                      </a:lnTo>
                      <a:lnTo>
                        <a:pt x="204" y="8"/>
                      </a:lnTo>
                      <a:lnTo>
                        <a:pt x="214" y="2"/>
                      </a:lnTo>
                      <a:lnTo>
                        <a:pt x="226" y="0"/>
                      </a:lnTo>
                      <a:close/>
                    </a:path>
                  </a:pathLst>
                </a:custGeom>
                <a:solidFill>
                  <a:srgbClr val="00B0F0">
                    <a:alpha val="65097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2491" name="Freeform 2175"/>
                <p:cNvSpPr>
                  <a:spLocks noEditPoints="1"/>
                </p:cNvSpPr>
                <p:nvPr/>
              </p:nvSpPr>
              <p:spPr bwMode="auto">
                <a:xfrm>
                  <a:off x="2273826" y="2702371"/>
                  <a:ext cx="567947" cy="567947"/>
                </a:xfrm>
                <a:custGeom>
                  <a:avLst/>
                  <a:gdLst>
                    <a:gd name="T0" fmla="*/ 2147483647 w 300"/>
                    <a:gd name="T1" fmla="*/ 2147483647 h 300"/>
                    <a:gd name="T2" fmla="*/ 2147483647 w 300"/>
                    <a:gd name="T3" fmla="*/ 2147483647 h 300"/>
                    <a:gd name="T4" fmla="*/ 2147483647 w 300"/>
                    <a:gd name="T5" fmla="*/ 2147483647 h 300"/>
                    <a:gd name="T6" fmla="*/ 2147483647 w 300"/>
                    <a:gd name="T7" fmla="*/ 2147483647 h 300"/>
                    <a:gd name="T8" fmla="*/ 2147483647 w 300"/>
                    <a:gd name="T9" fmla="*/ 2147483647 h 300"/>
                    <a:gd name="T10" fmla="*/ 2147483647 w 300"/>
                    <a:gd name="T11" fmla="*/ 2147483647 h 300"/>
                    <a:gd name="T12" fmla="*/ 2147483647 w 300"/>
                    <a:gd name="T13" fmla="*/ 2147483647 h 300"/>
                    <a:gd name="T14" fmla="*/ 2147483647 w 300"/>
                    <a:gd name="T15" fmla="*/ 2147483647 h 300"/>
                    <a:gd name="T16" fmla="*/ 2147483647 w 300"/>
                    <a:gd name="T17" fmla="*/ 2147483647 h 300"/>
                    <a:gd name="T18" fmla="*/ 2147483647 w 300"/>
                    <a:gd name="T19" fmla="*/ 2147483647 h 300"/>
                    <a:gd name="T20" fmla="*/ 2147483647 w 300"/>
                    <a:gd name="T21" fmla="*/ 2147483647 h 300"/>
                    <a:gd name="T22" fmla="*/ 0 w 300"/>
                    <a:gd name="T23" fmla="*/ 2147483647 h 300"/>
                    <a:gd name="T24" fmla="*/ 2147483647 w 300"/>
                    <a:gd name="T25" fmla="*/ 2147483647 h 300"/>
                    <a:gd name="T26" fmla="*/ 2147483647 w 300"/>
                    <a:gd name="T27" fmla="*/ 2147483647 h 300"/>
                    <a:gd name="T28" fmla="*/ 2147483647 w 300"/>
                    <a:gd name="T29" fmla="*/ 0 h 300"/>
                    <a:gd name="T30" fmla="*/ 2147483647 w 300"/>
                    <a:gd name="T31" fmla="*/ 2147483647 h 300"/>
                    <a:gd name="T32" fmla="*/ 2147483647 w 300"/>
                    <a:gd name="T33" fmla="*/ 2147483647 h 300"/>
                    <a:gd name="T34" fmla="*/ 2147483647 w 300"/>
                    <a:gd name="T35" fmla="*/ 2147483647 h 300"/>
                    <a:gd name="T36" fmla="*/ 2147483647 w 300"/>
                    <a:gd name="T37" fmla="*/ 2147483647 h 300"/>
                    <a:gd name="T38" fmla="*/ 2147483647 w 300"/>
                    <a:gd name="T39" fmla="*/ 2147483647 h 300"/>
                    <a:gd name="T40" fmla="*/ 2147483647 w 300"/>
                    <a:gd name="T41" fmla="*/ 2147483647 h 300"/>
                    <a:gd name="T42" fmla="*/ 2147483647 w 300"/>
                    <a:gd name="T43" fmla="*/ 2147483647 h 300"/>
                    <a:gd name="T44" fmla="*/ 2147483647 w 300"/>
                    <a:gd name="T45" fmla="*/ 2147483647 h 300"/>
                    <a:gd name="T46" fmla="*/ 2147483647 w 300"/>
                    <a:gd name="T47" fmla="*/ 2147483647 h 300"/>
                    <a:gd name="T48" fmla="*/ 2147483647 w 300"/>
                    <a:gd name="T49" fmla="*/ 2147483647 h 300"/>
                    <a:gd name="T50" fmla="*/ 2147483647 w 300"/>
                    <a:gd name="T51" fmla="*/ 2147483647 h 300"/>
                    <a:gd name="T52" fmla="*/ 2147483647 w 300"/>
                    <a:gd name="T53" fmla="*/ 2147483647 h 300"/>
                    <a:gd name="T54" fmla="*/ 2147483647 w 300"/>
                    <a:gd name="T55" fmla="*/ 2147483647 h 300"/>
                    <a:gd name="T56" fmla="*/ 2147483647 w 300"/>
                    <a:gd name="T57" fmla="*/ 2147483647 h 300"/>
                    <a:gd name="T58" fmla="*/ 2147483647 w 300"/>
                    <a:gd name="T59" fmla="*/ 2147483647 h 300"/>
                    <a:gd name="T60" fmla="*/ 2147483647 w 300"/>
                    <a:gd name="T61" fmla="*/ 2147483647 h 300"/>
                    <a:gd name="T62" fmla="*/ 2147483647 w 300"/>
                    <a:gd name="T63" fmla="*/ 2147483647 h 300"/>
                    <a:gd name="T64" fmla="*/ 2147483647 w 300"/>
                    <a:gd name="T65" fmla="*/ 2147483647 h 300"/>
                    <a:gd name="T66" fmla="*/ 2147483647 w 300"/>
                    <a:gd name="T67" fmla="*/ 2147483647 h 300"/>
                    <a:gd name="T68" fmla="*/ 2147483647 w 300"/>
                    <a:gd name="T69" fmla="*/ 2147483647 h 300"/>
                    <a:gd name="T70" fmla="*/ 2147483647 w 300"/>
                    <a:gd name="T71" fmla="*/ 2147483647 h 300"/>
                    <a:gd name="T72" fmla="*/ 2147483647 w 300"/>
                    <a:gd name="T73" fmla="*/ 2147483647 h 300"/>
                    <a:gd name="T74" fmla="*/ 2147483647 w 300"/>
                    <a:gd name="T75" fmla="*/ 2147483647 h 300"/>
                    <a:gd name="T76" fmla="*/ 2147483647 w 300"/>
                    <a:gd name="T77" fmla="*/ 2147483647 h 300"/>
                    <a:gd name="T78" fmla="*/ 2147483647 w 300"/>
                    <a:gd name="T79" fmla="*/ 2147483647 h 300"/>
                    <a:gd name="T80" fmla="*/ 2147483647 w 300"/>
                    <a:gd name="T81" fmla="*/ 2147483647 h 300"/>
                    <a:gd name="T82" fmla="*/ 2147483647 w 300"/>
                    <a:gd name="T83" fmla="*/ 2147483647 h 300"/>
                    <a:gd name="T84" fmla="*/ 2147483647 w 300"/>
                    <a:gd name="T85" fmla="*/ 2147483647 h 300"/>
                    <a:gd name="T86" fmla="*/ 2147483647 w 300"/>
                    <a:gd name="T87" fmla="*/ 2147483647 h 300"/>
                    <a:gd name="T88" fmla="*/ 2147483647 w 300"/>
                    <a:gd name="T89" fmla="*/ 0 h 300"/>
                    <a:gd name="T90" fmla="*/ 2147483647 w 300"/>
                    <a:gd name="T91" fmla="*/ 2147483647 h 300"/>
                    <a:gd name="T92" fmla="*/ 2147483647 w 300"/>
                    <a:gd name="T93" fmla="*/ 2147483647 h 300"/>
                    <a:gd name="T94" fmla="*/ 2147483647 w 300"/>
                    <a:gd name="T95" fmla="*/ 2147483647 h 300"/>
                    <a:gd name="T96" fmla="*/ 2147483647 w 300"/>
                    <a:gd name="T97" fmla="*/ 2147483647 h 300"/>
                    <a:gd name="T98" fmla="*/ 2147483647 w 300"/>
                    <a:gd name="T99" fmla="*/ 2147483647 h 300"/>
                    <a:gd name="T100" fmla="*/ 2147483647 w 300"/>
                    <a:gd name="T101" fmla="*/ 2147483647 h 300"/>
                    <a:gd name="T102" fmla="*/ 2147483647 w 300"/>
                    <a:gd name="T103" fmla="*/ 2147483647 h 300"/>
                    <a:gd name="T104" fmla="*/ 2147483647 w 300"/>
                    <a:gd name="T105" fmla="*/ 2147483647 h 300"/>
                    <a:gd name="T106" fmla="*/ 2147483647 w 300"/>
                    <a:gd name="T107" fmla="*/ 0 h 300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300"/>
                    <a:gd name="T163" fmla="*/ 0 h 300"/>
                    <a:gd name="T164" fmla="*/ 300 w 300"/>
                    <a:gd name="T165" fmla="*/ 300 h 300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300" h="300">
                      <a:moveTo>
                        <a:pt x="30" y="90"/>
                      </a:moveTo>
                      <a:lnTo>
                        <a:pt x="104" y="90"/>
                      </a:lnTo>
                      <a:lnTo>
                        <a:pt x="116" y="92"/>
                      </a:lnTo>
                      <a:lnTo>
                        <a:pt x="126" y="98"/>
                      </a:lnTo>
                      <a:lnTo>
                        <a:pt x="132" y="108"/>
                      </a:lnTo>
                      <a:lnTo>
                        <a:pt x="134" y="120"/>
                      </a:lnTo>
                      <a:lnTo>
                        <a:pt x="134" y="166"/>
                      </a:lnTo>
                      <a:lnTo>
                        <a:pt x="132" y="176"/>
                      </a:lnTo>
                      <a:lnTo>
                        <a:pt x="126" y="186"/>
                      </a:lnTo>
                      <a:lnTo>
                        <a:pt x="116" y="194"/>
                      </a:lnTo>
                      <a:lnTo>
                        <a:pt x="104" y="196"/>
                      </a:lnTo>
                      <a:lnTo>
                        <a:pt x="104" y="270"/>
                      </a:lnTo>
                      <a:lnTo>
                        <a:pt x="102" y="282"/>
                      </a:lnTo>
                      <a:lnTo>
                        <a:pt x="96" y="292"/>
                      </a:lnTo>
                      <a:lnTo>
                        <a:pt x="86" y="298"/>
                      </a:lnTo>
                      <a:lnTo>
                        <a:pt x="74" y="300"/>
                      </a:lnTo>
                      <a:lnTo>
                        <a:pt x="60" y="300"/>
                      </a:lnTo>
                      <a:lnTo>
                        <a:pt x="48" y="298"/>
                      </a:lnTo>
                      <a:lnTo>
                        <a:pt x="38" y="292"/>
                      </a:lnTo>
                      <a:lnTo>
                        <a:pt x="32" y="282"/>
                      </a:lnTo>
                      <a:lnTo>
                        <a:pt x="30" y="270"/>
                      </a:lnTo>
                      <a:lnTo>
                        <a:pt x="30" y="196"/>
                      </a:lnTo>
                      <a:lnTo>
                        <a:pt x="18" y="194"/>
                      </a:lnTo>
                      <a:lnTo>
                        <a:pt x="8" y="186"/>
                      </a:lnTo>
                      <a:lnTo>
                        <a:pt x="2" y="176"/>
                      </a:lnTo>
                      <a:lnTo>
                        <a:pt x="0" y="166"/>
                      </a:lnTo>
                      <a:lnTo>
                        <a:pt x="0" y="120"/>
                      </a:lnTo>
                      <a:lnTo>
                        <a:pt x="2" y="108"/>
                      </a:lnTo>
                      <a:lnTo>
                        <a:pt x="8" y="98"/>
                      </a:lnTo>
                      <a:lnTo>
                        <a:pt x="18" y="92"/>
                      </a:lnTo>
                      <a:lnTo>
                        <a:pt x="30" y="90"/>
                      </a:lnTo>
                      <a:close/>
                      <a:moveTo>
                        <a:pt x="60" y="0"/>
                      </a:moveTo>
                      <a:lnTo>
                        <a:pt x="74" y="0"/>
                      </a:lnTo>
                      <a:lnTo>
                        <a:pt x="86" y="2"/>
                      </a:lnTo>
                      <a:lnTo>
                        <a:pt x="96" y="8"/>
                      </a:lnTo>
                      <a:lnTo>
                        <a:pt x="102" y="18"/>
                      </a:lnTo>
                      <a:lnTo>
                        <a:pt x="104" y="30"/>
                      </a:lnTo>
                      <a:lnTo>
                        <a:pt x="104" y="44"/>
                      </a:lnTo>
                      <a:lnTo>
                        <a:pt x="102" y="56"/>
                      </a:lnTo>
                      <a:lnTo>
                        <a:pt x="96" y="66"/>
                      </a:lnTo>
                      <a:lnTo>
                        <a:pt x="86" y="72"/>
                      </a:lnTo>
                      <a:lnTo>
                        <a:pt x="74" y="74"/>
                      </a:lnTo>
                      <a:lnTo>
                        <a:pt x="60" y="74"/>
                      </a:lnTo>
                      <a:lnTo>
                        <a:pt x="48" y="72"/>
                      </a:lnTo>
                      <a:lnTo>
                        <a:pt x="38" y="66"/>
                      </a:lnTo>
                      <a:lnTo>
                        <a:pt x="32" y="56"/>
                      </a:lnTo>
                      <a:lnTo>
                        <a:pt x="30" y="44"/>
                      </a:lnTo>
                      <a:lnTo>
                        <a:pt x="30" y="30"/>
                      </a:lnTo>
                      <a:lnTo>
                        <a:pt x="32" y="18"/>
                      </a:lnTo>
                      <a:lnTo>
                        <a:pt x="38" y="8"/>
                      </a:lnTo>
                      <a:lnTo>
                        <a:pt x="48" y="2"/>
                      </a:lnTo>
                      <a:lnTo>
                        <a:pt x="60" y="0"/>
                      </a:lnTo>
                      <a:close/>
                      <a:moveTo>
                        <a:pt x="276" y="112"/>
                      </a:moveTo>
                      <a:lnTo>
                        <a:pt x="300" y="186"/>
                      </a:lnTo>
                      <a:lnTo>
                        <a:pt x="300" y="190"/>
                      </a:lnTo>
                      <a:lnTo>
                        <a:pt x="300" y="196"/>
                      </a:lnTo>
                      <a:lnTo>
                        <a:pt x="298" y="208"/>
                      </a:lnTo>
                      <a:lnTo>
                        <a:pt x="292" y="216"/>
                      </a:lnTo>
                      <a:lnTo>
                        <a:pt x="282" y="224"/>
                      </a:lnTo>
                      <a:lnTo>
                        <a:pt x="270" y="226"/>
                      </a:lnTo>
                      <a:lnTo>
                        <a:pt x="270" y="270"/>
                      </a:lnTo>
                      <a:lnTo>
                        <a:pt x="268" y="282"/>
                      </a:lnTo>
                      <a:lnTo>
                        <a:pt x="262" y="292"/>
                      </a:lnTo>
                      <a:lnTo>
                        <a:pt x="252" y="298"/>
                      </a:lnTo>
                      <a:lnTo>
                        <a:pt x="240" y="300"/>
                      </a:lnTo>
                      <a:lnTo>
                        <a:pt x="226" y="300"/>
                      </a:lnTo>
                      <a:lnTo>
                        <a:pt x="214" y="298"/>
                      </a:lnTo>
                      <a:lnTo>
                        <a:pt x="204" y="292"/>
                      </a:lnTo>
                      <a:lnTo>
                        <a:pt x="198" y="282"/>
                      </a:lnTo>
                      <a:lnTo>
                        <a:pt x="196" y="270"/>
                      </a:lnTo>
                      <a:lnTo>
                        <a:pt x="196" y="226"/>
                      </a:lnTo>
                      <a:lnTo>
                        <a:pt x="184" y="224"/>
                      </a:lnTo>
                      <a:lnTo>
                        <a:pt x="174" y="216"/>
                      </a:lnTo>
                      <a:lnTo>
                        <a:pt x="168" y="208"/>
                      </a:lnTo>
                      <a:lnTo>
                        <a:pt x="164" y="196"/>
                      </a:lnTo>
                      <a:lnTo>
                        <a:pt x="166" y="190"/>
                      </a:lnTo>
                      <a:lnTo>
                        <a:pt x="166" y="188"/>
                      </a:lnTo>
                      <a:lnTo>
                        <a:pt x="166" y="186"/>
                      </a:lnTo>
                      <a:lnTo>
                        <a:pt x="188" y="112"/>
                      </a:lnTo>
                      <a:lnTo>
                        <a:pt x="190" y="110"/>
                      </a:lnTo>
                      <a:lnTo>
                        <a:pt x="190" y="108"/>
                      </a:lnTo>
                      <a:lnTo>
                        <a:pt x="196" y="98"/>
                      </a:lnTo>
                      <a:lnTo>
                        <a:pt x="206" y="92"/>
                      </a:lnTo>
                      <a:lnTo>
                        <a:pt x="218" y="90"/>
                      </a:lnTo>
                      <a:lnTo>
                        <a:pt x="248" y="90"/>
                      </a:lnTo>
                      <a:lnTo>
                        <a:pt x="260" y="92"/>
                      </a:lnTo>
                      <a:lnTo>
                        <a:pt x="270" y="98"/>
                      </a:lnTo>
                      <a:lnTo>
                        <a:pt x="276" y="108"/>
                      </a:lnTo>
                      <a:lnTo>
                        <a:pt x="276" y="112"/>
                      </a:lnTo>
                      <a:close/>
                      <a:moveTo>
                        <a:pt x="226" y="0"/>
                      </a:moveTo>
                      <a:lnTo>
                        <a:pt x="240" y="0"/>
                      </a:lnTo>
                      <a:lnTo>
                        <a:pt x="252" y="2"/>
                      </a:lnTo>
                      <a:lnTo>
                        <a:pt x="262" y="8"/>
                      </a:lnTo>
                      <a:lnTo>
                        <a:pt x="268" y="18"/>
                      </a:lnTo>
                      <a:lnTo>
                        <a:pt x="270" y="30"/>
                      </a:lnTo>
                      <a:lnTo>
                        <a:pt x="270" y="44"/>
                      </a:lnTo>
                      <a:lnTo>
                        <a:pt x="268" y="56"/>
                      </a:lnTo>
                      <a:lnTo>
                        <a:pt x="262" y="66"/>
                      </a:lnTo>
                      <a:lnTo>
                        <a:pt x="252" y="72"/>
                      </a:lnTo>
                      <a:lnTo>
                        <a:pt x="240" y="74"/>
                      </a:lnTo>
                      <a:lnTo>
                        <a:pt x="226" y="74"/>
                      </a:lnTo>
                      <a:lnTo>
                        <a:pt x="214" y="72"/>
                      </a:lnTo>
                      <a:lnTo>
                        <a:pt x="204" y="66"/>
                      </a:lnTo>
                      <a:lnTo>
                        <a:pt x="198" y="56"/>
                      </a:lnTo>
                      <a:lnTo>
                        <a:pt x="196" y="44"/>
                      </a:lnTo>
                      <a:lnTo>
                        <a:pt x="196" y="30"/>
                      </a:lnTo>
                      <a:lnTo>
                        <a:pt x="198" y="18"/>
                      </a:lnTo>
                      <a:lnTo>
                        <a:pt x="204" y="8"/>
                      </a:lnTo>
                      <a:lnTo>
                        <a:pt x="214" y="2"/>
                      </a:lnTo>
                      <a:lnTo>
                        <a:pt x="226" y="0"/>
                      </a:lnTo>
                      <a:close/>
                    </a:path>
                  </a:pathLst>
                </a:custGeom>
                <a:solidFill>
                  <a:srgbClr val="00B0F0">
                    <a:alpha val="65097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2492" name="Freeform 2175"/>
                <p:cNvSpPr>
                  <a:spLocks noEditPoints="1"/>
                </p:cNvSpPr>
                <p:nvPr/>
              </p:nvSpPr>
              <p:spPr bwMode="auto">
                <a:xfrm>
                  <a:off x="3329366" y="2676163"/>
                  <a:ext cx="809401" cy="809401"/>
                </a:xfrm>
                <a:custGeom>
                  <a:avLst/>
                  <a:gdLst>
                    <a:gd name="T0" fmla="*/ 2147483647 w 300"/>
                    <a:gd name="T1" fmla="*/ 2147483647 h 300"/>
                    <a:gd name="T2" fmla="*/ 2147483647 w 300"/>
                    <a:gd name="T3" fmla="*/ 2147483647 h 300"/>
                    <a:gd name="T4" fmla="*/ 2147483647 w 300"/>
                    <a:gd name="T5" fmla="*/ 2147483647 h 300"/>
                    <a:gd name="T6" fmla="*/ 2147483647 w 300"/>
                    <a:gd name="T7" fmla="*/ 2147483647 h 300"/>
                    <a:gd name="T8" fmla="*/ 2147483647 w 300"/>
                    <a:gd name="T9" fmla="*/ 2147483647 h 300"/>
                    <a:gd name="T10" fmla="*/ 2147483647 w 300"/>
                    <a:gd name="T11" fmla="*/ 2147483647 h 300"/>
                    <a:gd name="T12" fmla="*/ 2147483647 w 300"/>
                    <a:gd name="T13" fmla="*/ 2147483647 h 300"/>
                    <a:gd name="T14" fmla="*/ 2147483647 w 300"/>
                    <a:gd name="T15" fmla="*/ 2147483647 h 300"/>
                    <a:gd name="T16" fmla="*/ 2147483647 w 300"/>
                    <a:gd name="T17" fmla="*/ 2147483647 h 300"/>
                    <a:gd name="T18" fmla="*/ 2147483647 w 300"/>
                    <a:gd name="T19" fmla="*/ 2147483647 h 300"/>
                    <a:gd name="T20" fmla="*/ 2147483647 w 300"/>
                    <a:gd name="T21" fmla="*/ 2147483647 h 300"/>
                    <a:gd name="T22" fmla="*/ 0 w 300"/>
                    <a:gd name="T23" fmla="*/ 2147483647 h 300"/>
                    <a:gd name="T24" fmla="*/ 2147483647 w 300"/>
                    <a:gd name="T25" fmla="*/ 2147483647 h 300"/>
                    <a:gd name="T26" fmla="*/ 2147483647 w 300"/>
                    <a:gd name="T27" fmla="*/ 2147483647 h 300"/>
                    <a:gd name="T28" fmla="*/ 2147483647 w 300"/>
                    <a:gd name="T29" fmla="*/ 0 h 300"/>
                    <a:gd name="T30" fmla="*/ 2147483647 w 300"/>
                    <a:gd name="T31" fmla="*/ 2147483647 h 300"/>
                    <a:gd name="T32" fmla="*/ 2147483647 w 300"/>
                    <a:gd name="T33" fmla="*/ 2147483647 h 300"/>
                    <a:gd name="T34" fmla="*/ 2147483647 w 300"/>
                    <a:gd name="T35" fmla="*/ 2147483647 h 300"/>
                    <a:gd name="T36" fmla="*/ 2147483647 w 300"/>
                    <a:gd name="T37" fmla="*/ 2147483647 h 300"/>
                    <a:gd name="T38" fmla="*/ 2147483647 w 300"/>
                    <a:gd name="T39" fmla="*/ 2147483647 h 300"/>
                    <a:gd name="T40" fmla="*/ 2147483647 w 300"/>
                    <a:gd name="T41" fmla="*/ 2147483647 h 300"/>
                    <a:gd name="T42" fmla="*/ 2147483647 w 300"/>
                    <a:gd name="T43" fmla="*/ 2147483647 h 300"/>
                    <a:gd name="T44" fmla="*/ 2147483647 w 300"/>
                    <a:gd name="T45" fmla="*/ 2147483647 h 300"/>
                    <a:gd name="T46" fmla="*/ 2147483647 w 300"/>
                    <a:gd name="T47" fmla="*/ 2147483647 h 300"/>
                    <a:gd name="T48" fmla="*/ 2147483647 w 300"/>
                    <a:gd name="T49" fmla="*/ 2147483647 h 300"/>
                    <a:gd name="T50" fmla="*/ 2147483647 w 300"/>
                    <a:gd name="T51" fmla="*/ 2147483647 h 300"/>
                    <a:gd name="T52" fmla="*/ 2147483647 w 300"/>
                    <a:gd name="T53" fmla="*/ 2147483647 h 300"/>
                    <a:gd name="T54" fmla="*/ 2147483647 w 300"/>
                    <a:gd name="T55" fmla="*/ 2147483647 h 300"/>
                    <a:gd name="T56" fmla="*/ 2147483647 w 300"/>
                    <a:gd name="T57" fmla="*/ 2147483647 h 300"/>
                    <a:gd name="T58" fmla="*/ 2147483647 w 300"/>
                    <a:gd name="T59" fmla="*/ 2147483647 h 300"/>
                    <a:gd name="T60" fmla="*/ 2147483647 w 300"/>
                    <a:gd name="T61" fmla="*/ 2147483647 h 300"/>
                    <a:gd name="T62" fmla="*/ 2147483647 w 300"/>
                    <a:gd name="T63" fmla="*/ 2147483647 h 300"/>
                    <a:gd name="T64" fmla="*/ 2147483647 w 300"/>
                    <a:gd name="T65" fmla="*/ 2147483647 h 300"/>
                    <a:gd name="T66" fmla="*/ 2147483647 w 300"/>
                    <a:gd name="T67" fmla="*/ 2147483647 h 300"/>
                    <a:gd name="T68" fmla="*/ 2147483647 w 300"/>
                    <a:gd name="T69" fmla="*/ 2147483647 h 300"/>
                    <a:gd name="T70" fmla="*/ 2147483647 w 300"/>
                    <a:gd name="T71" fmla="*/ 2147483647 h 300"/>
                    <a:gd name="T72" fmla="*/ 2147483647 w 300"/>
                    <a:gd name="T73" fmla="*/ 2147483647 h 300"/>
                    <a:gd name="T74" fmla="*/ 2147483647 w 300"/>
                    <a:gd name="T75" fmla="*/ 2147483647 h 300"/>
                    <a:gd name="T76" fmla="*/ 2147483647 w 300"/>
                    <a:gd name="T77" fmla="*/ 2147483647 h 300"/>
                    <a:gd name="T78" fmla="*/ 2147483647 w 300"/>
                    <a:gd name="T79" fmla="*/ 2147483647 h 300"/>
                    <a:gd name="T80" fmla="*/ 2147483647 w 300"/>
                    <a:gd name="T81" fmla="*/ 2147483647 h 300"/>
                    <a:gd name="T82" fmla="*/ 2147483647 w 300"/>
                    <a:gd name="T83" fmla="*/ 2147483647 h 300"/>
                    <a:gd name="T84" fmla="*/ 2147483647 w 300"/>
                    <a:gd name="T85" fmla="*/ 2147483647 h 300"/>
                    <a:gd name="T86" fmla="*/ 2147483647 w 300"/>
                    <a:gd name="T87" fmla="*/ 2147483647 h 300"/>
                    <a:gd name="T88" fmla="*/ 2147483647 w 300"/>
                    <a:gd name="T89" fmla="*/ 0 h 300"/>
                    <a:gd name="T90" fmla="*/ 2147483647 w 300"/>
                    <a:gd name="T91" fmla="*/ 2147483647 h 300"/>
                    <a:gd name="T92" fmla="*/ 2147483647 w 300"/>
                    <a:gd name="T93" fmla="*/ 2147483647 h 300"/>
                    <a:gd name="T94" fmla="*/ 2147483647 w 300"/>
                    <a:gd name="T95" fmla="*/ 2147483647 h 300"/>
                    <a:gd name="T96" fmla="*/ 2147483647 w 300"/>
                    <a:gd name="T97" fmla="*/ 2147483647 h 300"/>
                    <a:gd name="T98" fmla="*/ 2147483647 w 300"/>
                    <a:gd name="T99" fmla="*/ 2147483647 h 300"/>
                    <a:gd name="T100" fmla="*/ 2147483647 w 300"/>
                    <a:gd name="T101" fmla="*/ 2147483647 h 300"/>
                    <a:gd name="T102" fmla="*/ 2147483647 w 300"/>
                    <a:gd name="T103" fmla="*/ 2147483647 h 300"/>
                    <a:gd name="T104" fmla="*/ 2147483647 w 300"/>
                    <a:gd name="T105" fmla="*/ 2147483647 h 300"/>
                    <a:gd name="T106" fmla="*/ 2147483647 w 300"/>
                    <a:gd name="T107" fmla="*/ 0 h 300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300"/>
                    <a:gd name="T163" fmla="*/ 0 h 300"/>
                    <a:gd name="T164" fmla="*/ 300 w 300"/>
                    <a:gd name="T165" fmla="*/ 300 h 300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300" h="300">
                      <a:moveTo>
                        <a:pt x="30" y="90"/>
                      </a:moveTo>
                      <a:lnTo>
                        <a:pt x="104" y="90"/>
                      </a:lnTo>
                      <a:lnTo>
                        <a:pt x="116" y="92"/>
                      </a:lnTo>
                      <a:lnTo>
                        <a:pt x="126" y="98"/>
                      </a:lnTo>
                      <a:lnTo>
                        <a:pt x="132" y="108"/>
                      </a:lnTo>
                      <a:lnTo>
                        <a:pt x="134" y="120"/>
                      </a:lnTo>
                      <a:lnTo>
                        <a:pt x="134" y="166"/>
                      </a:lnTo>
                      <a:lnTo>
                        <a:pt x="132" y="176"/>
                      </a:lnTo>
                      <a:lnTo>
                        <a:pt x="126" y="186"/>
                      </a:lnTo>
                      <a:lnTo>
                        <a:pt x="116" y="194"/>
                      </a:lnTo>
                      <a:lnTo>
                        <a:pt x="104" y="196"/>
                      </a:lnTo>
                      <a:lnTo>
                        <a:pt x="104" y="270"/>
                      </a:lnTo>
                      <a:lnTo>
                        <a:pt x="102" y="282"/>
                      </a:lnTo>
                      <a:lnTo>
                        <a:pt x="96" y="292"/>
                      </a:lnTo>
                      <a:lnTo>
                        <a:pt x="86" y="298"/>
                      </a:lnTo>
                      <a:lnTo>
                        <a:pt x="74" y="300"/>
                      </a:lnTo>
                      <a:lnTo>
                        <a:pt x="60" y="300"/>
                      </a:lnTo>
                      <a:lnTo>
                        <a:pt x="48" y="298"/>
                      </a:lnTo>
                      <a:lnTo>
                        <a:pt x="38" y="292"/>
                      </a:lnTo>
                      <a:lnTo>
                        <a:pt x="32" y="282"/>
                      </a:lnTo>
                      <a:lnTo>
                        <a:pt x="30" y="270"/>
                      </a:lnTo>
                      <a:lnTo>
                        <a:pt x="30" y="196"/>
                      </a:lnTo>
                      <a:lnTo>
                        <a:pt x="18" y="194"/>
                      </a:lnTo>
                      <a:lnTo>
                        <a:pt x="8" y="186"/>
                      </a:lnTo>
                      <a:lnTo>
                        <a:pt x="2" y="176"/>
                      </a:lnTo>
                      <a:lnTo>
                        <a:pt x="0" y="166"/>
                      </a:lnTo>
                      <a:lnTo>
                        <a:pt x="0" y="120"/>
                      </a:lnTo>
                      <a:lnTo>
                        <a:pt x="2" y="108"/>
                      </a:lnTo>
                      <a:lnTo>
                        <a:pt x="8" y="98"/>
                      </a:lnTo>
                      <a:lnTo>
                        <a:pt x="18" y="92"/>
                      </a:lnTo>
                      <a:lnTo>
                        <a:pt x="30" y="90"/>
                      </a:lnTo>
                      <a:close/>
                      <a:moveTo>
                        <a:pt x="60" y="0"/>
                      </a:moveTo>
                      <a:lnTo>
                        <a:pt x="74" y="0"/>
                      </a:lnTo>
                      <a:lnTo>
                        <a:pt x="86" y="2"/>
                      </a:lnTo>
                      <a:lnTo>
                        <a:pt x="96" y="8"/>
                      </a:lnTo>
                      <a:lnTo>
                        <a:pt x="102" y="18"/>
                      </a:lnTo>
                      <a:lnTo>
                        <a:pt x="104" y="30"/>
                      </a:lnTo>
                      <a:lnTo>
                        <a:pt x="104" y="44"/>
                      </a:lnTo>
                      <a:lnTo>
                        <a:pt x="102" y="56"/>
                      </a:lnTo>
                      <a:lnTo>
                        <a:pt x="96" y="66"/>
                      </a:lnTo>
                      <a:lnTo>
                        <a:pt x="86" y="72"/>
                      </a:lnTo>
                      <a:lnTo>
                        <a:pt x="74" y="74"/>
                      </a:lnTo>
                      <a:lnTo>
                        <a:pt x="60" y="74"/>
                      </a:lnTo>
                      <a:lnTo>
                        <a:pt x="48" y="72"/>
                      </a:lnTo>
                      <a:lnTo>
                        <a:pt x="38" y="66"/>
                      </a:lnTo>
                      <a:lnTo>
                        <a:pt x="32" y="56"/>
                      </a:lnTo>
                      <a:lnTo>
                        <a:pt x="30" y="44"/>
                      </a:lnTo>
                      <a:lnTo>
                        <a:pt x="30" y="30"/>
                      </a:lnTo>
                      <a:lnTo>
                        <a:pt x="32" y="18"/>
                      </a:lnTo>
                      <a:lnTo>
                        <a:pt x="38" y="8"/>
                      </a:lnTo>
                      <a:lnTo>
                        <a:pt x="48" y="2"/>
                      </a:lnTo>
                      <a:lnTo>
                        <a:pt x="60" y="0"/>
                      </a:lnTo>
                      <a:close/>
                      <a:moveTo>
                        <a:pt x="276" y="112"/>
                      </a:moveTo>
                      <a:lnTo>
                        <a:pt x="300" y="186"/>
                      </a:lnTo>
                      <a:lnTo>
                        <a:pt x="300" y="190"/>
                      </a:lnTo>
                      <a:lnTo>
                        <a:pt x="300" y="196"/>
                      </a:lnTo>
                      <a:lnTo>
                        <a:pt x="298" y="208"/>
                      </a:lnTo>
                      <a:lnTo>
                        <a:pt x="292" y="216"/>
                      </a:lnTo>
                      <a:lnTo>
                        <a:pt x="282" y="224"/>
                      </a:lnTo>
                      <a:lnTo>
                        <a:pt x="270" y="226"/>
                      </a:lnTo>
                      <a:lnTo>
                        <a:pt x="270" y="270"/>
                      </a:lnTo>
                      <a:lnTo>
                        <a:pt x="268" y="282"/>
                      </a:lnTo>
                      <a:lnTo>
                        <a:pt x="262" y="292"/>
                      </a:lnTo>
                      <a:lnTo>
                        <a:pt x="252" y="298"/>
                      </a:lnTo>
                      <a:lnTo>
                        <a:pt x="240" y="300"/>
                      </a:lnTo>
                      <a:lnTo>
                        <a:pt x="226" y="300"/>
                      </a:lnTo>
                      <a:lnTo>
                        <a:pt x="214" y="298"/>
                      </a:lnTo>
                      <a:lnTo>
                        <a:pt x="204" y="292"/>
                      </a:lnTo>
                      <a:lnTo>
                        <a:pt x="198" y="282"/>
                      </a:lnTo>
                      <a:lnTo>
                        <a:pt x="196" y="270"/>
                      </a:lnTo>
                      <a:lnTo>
                        <a:pt x="196" y="226"/>
                      </a:lnTo>
                      <a:lnTo>
                        <a:pt x="184" y="224"/>
                      </a:lnTo>
                      <a:lnTo>
                        <a:pt x="174" y="216"/>
                      </a:lnTo>
                      <a:lnTo>
                        <a:pt x="168" y="208"/>
                      </a:lnTo>
                      <a:lnTo>
                        <a:pt x="164" y="196"/>
                      </a:lnTo>
                      <a:lnTo>
                        <a:pt x="166" y="190"/>
                      </a:lnTo>
                      <a:lnTo>
                        <a:pt x="166" y="188"/>
                      </a:lnTo>
                      <a:lnTo>
                        <a:pt x="166" y="186"/>
                      </a:lnTo>
                      <a:lnTo>
                        <a:pt x="188" y="112"/>
                      </a:lnTo>
                      <a:lnTo>
                        <a:pt x="190" y="110"/>
                      </a:lnTo>
                      <a:lnTo>
                        <a:pt x="190" y="108"/>
                      </a:lnTo>
                      <a:lnTo>
                        <a:pt x="196" y="98"/>
                      </a:lnTo>
                      <a:lnTo>
                        <a:pt x="206" y="92"/>
                      </a:lnTo>
                      <a:lnTo>
                        <a:pt x="218" y="90"/>
                      </a:lnTo>
                      <a:lnTo>
                        <a:pt x="248" y="90"/>
                      </a:lnTo>
                      <a:lnTo>
                        <a:pt x="260" y="92"/>
                      </a:lnTo>
                      <a:lnTo>
                        <a:pt x="270" y="98"/>
                      </a:lnTo>
                      <a:lnTo>
                        <a:pt x="276" y="108"/>
                      </a:lnTo>
                      <a:lnTo>
                        <a:pt x="276" y="112"/>
                      </a:lnTo>
                      <a:close/>
                      <a:moveTo>
                        <a:pt x="226" y="0"/>
                      </a:moveTo>
                      <a:lnTo>
                        <a:pt x="240" y="0"/>
                      </a:lnTo>
                      <a:lnTo>
                        <a:pt x="252" y="2"/>
                      </a:lnTo>
                      <a:lnTo>
                        <a:pt x="262" y="8"/>
                      </a:lnTo>
                      <a:lnTo>
                        <a:pt x="268" y="18"/>
                      </a:lnTo>
                      <a:lnTo>
                        <a:pt x="270" y="30"/>
                      </a:lnTo>
                      <a:lnTo>
                        <a:pt x="270" y="44"/>
                      </a:lnTo>
                      <a:lnTo>
                        <a:pt x="268" y="56"/>
                      </a:lnTo>
                      <a:lnTo>
                        <a:pt x="262" y="66"/>
                      </a:lnTo>
                      <a:lnTo>
                        <a:pt x="252" y="72"/>
                      </a:lnTo>
                      <a:lnTo>
                        <a:pt x="240" y="74"/>
                      </a:lnTo>
                      <a:lnTo>
                        <a:pt x="226" y="74"/>
                      </a:lnTo>
                      <a:lnTo>
                        <a:pt x="214" y="72"/>
                      </a:lnTo>
                      <a:lnTo>
                        <a:pt x="204" y="66"/>
                      </a:lnTo>
                      <a:lnTo>
                        <a:pt x="198" y="56"/>
                      </a:lnTo>
                      <a:lnTo>
                        <a:pt x="196" y="44"/>
                      </a:lnTo>
                      <a:lnTo>
                        <a:pt x="196" y="30"/>
                      </a:lnTo>
                      <a:lnTo>
                        <a:pt x="198" y="18"/>
                      </a:lnTo>
                      <a:lnTo>
                        <a:pt x="204" y="8"/>
                      </a:lnTo>
                      <a:lnTo>
                        <a:pt x="214" y="2"/>
                      </a:lnTo>
                      <a:lnTo>
                        <a:pt x="226" y="0"/>
                      </a:lnTo>
                      <a:close/>
                    </a:path>
                  </a:pathLst>
                </a:custGeom>
                <a:solidFill>
                  <a:srgbClr val="00B0F0">
                    <a:alpha val="65097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2493" name="Freeform 2175"/>
                <p:cNvSpPr>
                  <a:spLocks noEditPoints="1"/>
                </p:cNvSpPr>
                <p:nvPr/>
              </p:nvSpPr>
              <p:spPr bwMode="auto">
                <a:xfrm>
                  <a:off x="2713031" y="3187182"/>
                  <a:ext cx="728439" cy="728439"/>
                </a:xfrm>
                <a:custGeom>
                  <a:avLst/>
                  <a:gdLst>
                    <a:gd name="T0" fmla="*/ 2147483647 w 300"/>
                    <a:gd name="T1" fmla="*/ 2147483647 h 300"/>
                    <a:gd name="T2" fmla="*/ 2147483647 w 300"/>
                    <a:gd name="T3" fmla="*/ 2147483647 h 300"/>
                    <a:gd name="T4" fmla="*/ 2147483647 w 300"/>
                    <a:gd name="T5" fmla="*/ 2147483647 h 300"/>
                    <a:gd name="T6" fmla="*/ 2147483647 w 300"/>
                    <a:gd name="T7" fmla="*/ 2147483647 h 300"/>
                    <a:gd name="T8" fmla="*/ 2147483647 w 300"/>
                    <a:gd name="T9" fmla="*/ 2147483647 h 300"/>
                    <a:gd name="T10" fmla="*/ 2147483647 w 300"/>
                    <a:gd name="T11" fmla="*/ 2147483647 h 300"/>
                    <a:gd name="T12" fmla="*/ 2147483647 w 300"/>
                    <a:gd name="T13" fmla="*/ 2147483647 h 300"/>
                    <a:gd name="T14" fmla="*/ 2147483647 w 300"/>
                    <a:gd name="T15" fmla="*/ 2147483647 h 300"/>
                    <a:gd name="T16" fmla="*/ 2147483647 w 300"/>
                    <a:gd name="T17" fmla="*/ 2147483647 h 300"/>
                    <a:gd name="T18" fmla="*/ 2147483647 w 300"/>
                    <a:gd name="T19" fmla="*/ 2147483647 h 300"/>
                    <a:gd name="T20" fmla="*/ 2147483647 w 300"/>
                    <a:gd name="T21" fmla="*/ 2147483647 h 300"/>
                    <a:gd name="T22" fmla="*/ 0 w 300"/>
                    <a:gd name="T23" fmla="*/ 2147483647 h 300"/>
                    <a:gd name="T24" fmla="*/ 2147483647 w 300"/>
                    <a:gd name="T25" fmla="*/ 2147483647 h 300"/>
                    <a:gd name="T26" fmla="*/ 2147483647 w 300"/>
                    <a:gd name="T27" fmla="*/ 2147483647 h 300"/>
                    <a:gd name="T28" fmla="*/ 2147483647 w 300"/>
                    <a:gd name="T29" fmla="*/ 0 h 300"/>
                    <a:gd name="T30" fmla="*/ 2147483647 w 300"/>
                    <a:gd name="T31" fmla="*/ 2147483647 h 300"/>
                    <a:gd name="T32" fmla="*/ 2147483647 w 300"/>
                    <a:gd name="T33" fmla="*/ 2147483647 h 300"/>
                    <a:gd name="T34" fmla="*/ 2147483647 w 300"/>
                    <a:gd name="T35" fmla="*/ 2147483647 h 300"/>
                    <a:gd name="T36" fmla="*/ 2147483647 w 300"/>
                    <a:gd name="T37" fmla="*/ 2147483647 h 300"/>
                    <a:gd name="T38" fmla="*/ 2147483647 w 300"/>
                    <a:gd name="T39" fmla="*/ 2147483647 h 300"/>
                    <a:gd name="T40" fmla="*/ 2147483647 w 300"/>
                    <a:gd name="T41" fmla="*/ 2147483647 h 300"/>
                    <a:gd name="T42" fmla="*/ 2147483647 w 300"/>
                    <a:gd name="T43" fmla="*/ 2147483647 h 300"/>
                    <a:gd name="T44" fmla="*/ 2147483647 w 300"/>
                    <a:gd name="T45" fmla="*/ 2147483647 h 300"/>
                    <a:gd name="T46" fmla="*/ 2147483647 w 300"/>
                    <a:gd name="T47" fmla="*/ 2147483647 h 300"/>
                    <a:gd name="T48" fmla="*/ 2147483647 w 300"/>
                    <a:gd name="T49" fmla="*/ 2147483647 h 300"/>
                    <a:gd name="T50" fmla="*/ 2147483647 w 300"/>
                    <a:gd name="T51" fmla="*/ 2147483647 h 300"/>
                    <a:gd name="T52" fmla="*/ 2147483647 w 300"/>
                    <a:gd name="T53" fmla="*/ 2147483647 h 300"/>
                    <a:gd name="T54" fmla="*/ 2147483647 w 300"/>
                    <a:gd name="T55" fmla="*/ 2147483647 h 300"/>
                    <a:gd name="T56" fmla="*/ 2147483647 w 300"/>
                    <a:gd name="T57" fmla="*/ 2147483647 h 300"/>
                    <a:gd name="T58" fmla="*/ 2147483647 w 300"/>
                    <a:gd name="T59" fmla="*/ 2147483647 h 300"/>
                    <a:gd name="T60" fmla="*/ 2147483647 w 300"/>
                    <a:gd name="T61" fmla="*/ 2147483647 h 300"/>
                    <a:gd name="T62" fmla="*/ 2147483647 w 300"/>
                    <a:gd name="T63" fmla="*/ 2147483647 h 300"/>
                    <a:gd name="T64" fmla="*/ 2147483647 w 300"/>
                    <a:gd name="T65" fmla="*/ 2147483647 h 300"/>
                    <a:gd name="T66" fmla="*/ 2147483647 w 300"/>
                    <a:gd name="T67" fmla="*/ 2147483647 h 300"/>
                    <a:gd name="T68" fmla="*/ 2147483647 w 300"/>
                    <a:gd name="T69" fmla="*/ 2147483647 h 300"/>
                    <a:gd name="T70" fmla="*/ 2147483647 w 300"/>
                    <a:gd name="T71" fmla="*/ 2147483647 h 300"/>
                    <a:gd name="T72" fmla="*/ 2147483647 w 300"/>
                    <a:gd name="T73" fmla="*/ 2147483647 h 300"/>
                    <a:gd name="T74" fmla="*/ 2147483647 w 300"/>
                    <a:gd name="T75" fmla="*/ 2147483647 h 300"/>
                    <a:gd name="T76" fmla="*/ 2147483647 w 300"/>
                    <a:gd name="T77" fmla="*/ 2147483647 h 300"/>
                    <a:gd name="T78" fmla="*/ 2147483647 w 300"/>
                    <a:gd name="T79" fmla="*/ 2147483647 h 300"/>
                    <a:gd name="T80" fmla="*/ 2147483647 w 300"/>
                    <a:gd name="T81" fmla="*/ 2147483647 h 300"/>
                    <a:gd name="T82" fmla="*/ 2147483647 w 300"/>
                    <a:gd name="T83" fmla="*/ 2147483647 h 300"/>
                    <a:gd name="T84" fmla="*/ 2147483647 w 300"/>
                    <a:gd name="T85" fmla="*/ 2147483647 h 300"/>
                    <a:gd name="T86" fmla="*/ 2147483647 w 300"/>
                    <a:gd name="T87" fmla="*/ 2147483647 h 300"/>
                    <a:gd name="T88" fmla="*/ 2147483647 w 300"/>
                    <a:gd name="T89" fmla="*/ 0 h 300"/>
                    <a:gd name="T90" fmla="*/ 2147483647 w 300"/>
                    <a:gd name="T91" fmla="*/ 2147483647 h 300"/>
                    <a:gd name="T92" fmla="*/ 2147483647 w 300"/>
                    <a:gd name="T93" fmla="*/ 2147483647 h 300"/>
                    <a:gd name="T94" fmla="*/ 2147483647 w 300"/>
                    <a:gd name="T95" fmla="*/ 2147483647 h 300"/>
                    <a:gd name="T96" fmla="*/ 2147483647 w 300"/>
                    <a:gd name="T97" fmla="*/ 2147483647 h 300"/>
                    <a:gd name="T98" fmla="*/ 2147483647 w 300"/>
                    <a:gd name="T99" fmla="*/ 2147483647 h 300"/>
                    <a:gd name="T100" fmla="*/ 2147483647 w 300"/>
                    <a:gd name="T101" fmla="*/ 2147483647 h 300"/>
                    <a:gd name="T102" fmla="*/ 2147483647 w 300"/>
                    <a:gd name="T103" fmla="*/ 2147483647 h 300"/>
                    <a:gd name="T104" fmla="*/ 2147483647 w 300"/>
                    <a:gd name="T105" fmla="*/ 2147483647 h 300"/>
                    <a:gd name="T106" fmla="*/ 2147483647 w 300"/>
                    <a:gd name="T107" fmla="*/ 0 h 300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300"/>
                    <a:gd name="T163" fmla="*/ 0 h 300"/>
                    <a:gd name="T164" fmla="*/ 300 w 300"/>
                    <a:gd name="T165" fmla="*/ 300 h 300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300" h="300">
                      <a:moveTo>
                        <a:pt x="30" y="90"/>
                      </a:moveTo>
                      <a:lnTo>
                        <a:pt x="104" y="90"/>
                      </a:lnTo>
                      <a:lnTo>
                        <a:pt x="116" y="92"/>
                      </a:lnTo>
                      <a:lnTo>
                        <a:pt x="126" y="98"/>
                      </a:lnTo>
                      <a:lnTo>
                        <a:pt x="132" y="108"/>
                      </a:lnTo>
                      <a:lnTo>
                        <a:pt x="134" y="120"/>
                      </a:lnTo>
                      <a:lnTo>
                        <a:pt x="134" y="166"/>
                      </a:lnTo>
                      <a:lnTo>
                        <a:pt x="132" y="176"/>
                      </a:lnTo>
                      <a:lnTo>
                        <a:pt x="126" y="186"/>
                      </a:lnTo>
                      <a:lnTo>
                        <a:pt x="116" y="194"/>
                      </a:lnTo>
                      <a:lnTo>
                        <a:pt x="104" y="196"/>
                      </a:lnTo>
                      <a:lnTo>
                        <a:pt x="104" y="270"/>
                      </a:lnTo>
                      <a:lnTo>
                        <a:pt x="102" y="282"/>
                      </a:lnTo>
                      <a:lnTo>
                        <a:pt x="96" y="292"/>
                      </a:lnTo>
                      <a:lnTo>
                        <a:pt x="86" y="298"/>
                      </a:lnTo>
                      <a:lnTo>
                        <a:pt x="74" y="300"/>
                      </a:lnTo>
                      <a:lnTo>
                        <a:pt x="60" y="300"/>
                      </a:lnTo>
                      <a:lnTo>
                        <a:pt x="48" y="298"/>
                      </a:lnTo>
                      <a:lnTo>
                        <a:pt x="38" y="292"/>
                      </a:lnTo>
                      <a:lnTo>
                        <a:pt x="32" y="282"/>
                      </a:lnTo>
                      <a:lnTo>
                        <a:pt x="30" y="270"/>
                      </a:lnTo>
                      <a:lnTo>
                        <a:pt x="30" y="196"/>
                      </a:lnTo>
                      <a:lnTo>
                        <a:pt x="18" y="194"/>
                      </a:lnTo>
                      <a:lnTo>
                        <a:pt x="8" y="186"/>
                      </a:lnTo>
                      <a:lnTo>
                        <a:pt x="2" y="176"/>
                      </a:lnTo>
                      <a:lnTo>
                        <a:pt x="0" y="166"/>
                      </a:lnTo>
                      <a:lnTo>
                        <a:pt x="0" y="120"/>
                      </a:lnTo>
                      <a:lnTo>
                        <a:pt x="2" y="108"/>
                      </a:lnTo>
                      <a:lnTo>
                        <a:pt x="8" y="98"/>
                      </a:lnTo>
                      <a:lnTo>
                        <a:pt x="18" y="92"/>
                      </a:lnTo>
                      <a:lnTo>
                        <a:pt x="30" y="90"/>
                      </a:lnTo>
                      <a:close/>
                      <a:moveTo>
                        <a:pt x="60" y="0"/>
                      </a:moveTo>
                      <a:lnTo>
                        <a:pt x="74" y="0"/>
                      </a:lnTo>
                      <a:lnTo>
                        <a:pt x="86" y="2"/>
                      </a:lnTo>
                      <a:lnTo>
                        <a:pt x="96" y="8"/>
                      </a:lnTo>
                      <a:lnTo>
                        <a:pt x="102" y="18"/>
                      </a:lnTo>
                      <a:lnTo>
                        <a:pt x="104" y="30"/>
                      </a:lnTo>
                      <a:lnTo>
                        <a:pt x="104" y="44"/>
                      </a:lnTo>
                      <a:lnTo>
                        <a:pt x="102" y="56"/>
                      </a:lnTo>
                      <a:lnTo>
                        <a:pt x="96" y="66"/>
                      </a:lnTo>
                      <a:lnTo>
                        <a:pt x="86" y="72"/>
                      </a:lnTo>
                      <a:lnTo>
                        <a:pt x="74" y="74"/>
                      </a:lnTo>
                      <a:lnTo>
                        <a:pt x="60" y="74"/>
                      </a:lnTo>
                      <a:lnTo>
                        <a:pt x="48" y="72"/>
                      </a:lnTo>
                      <a:lnTo>
                        <a:pt x="38" y="66"/>
                      </a:lnTo>
                      <a:lnTo>
                        <a:pt x="32" y="56"/>
                      </a:lnTo>
                      <a:lnTo>
                        <a:pt x="30" y="44"/>
                      </a:lnTo>
                      <a:lnTo>
                        <a:pt x="30" y="30"/>
                      </a:lnTo>
                      <a:lnTo>
                        <a:pt x="32" y="18"/>
                      </a:lnTo>
                      <a:lnTo>
                        <a:pt x="38" y="8"/>
                      </a:lnTo>
                      <a:lnTo>
                        <a:pt x="48" y="2"/>
                      </a:lnTo>
                      <a:lnTo>
                        <a:pt x="60" y="0"/>
                      </a:lnTo>
                      <a:close/>
                      <a:moveTo>
                        <a:pt x="276" y="112"/>
                      </a:moveTo>
                      <a:lnTo>
                        <a:pt x="300" y="186"/>
                      </a:lnTo>
                      <a:lnTo>
                        <a:pt x="300" y="190"/>
                      </a:lnTo>
                      <a:lnTo>
                        <a:pt x="300" y="196"/>
                      </a:lnTo>
                      <a:lnTo>
                        <a:pt x="298" y="208"/>
                      </a:lnTo>
                      <a:lnTo>
                        <a:pt x="292" y="216"/>
                      </a:lnTo>
                      <a:lnTo>
                        <a:pt x="282" y="224"/>
                      </a:lnTo>
                      <a:lnTo>
                        <a:pt x="270" y="226"/>
                      </a:lnTo>
                      <a:lnTo>
                        <a:pt x="270" y="270"/>
                      </a:lnTo>
                      <a:lnTo>
                        <a:pt x="268" y="282"/>
                      </a:lnTo>
                      <a:lnTo>
                        <a:pt x="262" y="292"/>
                      </a:lnTo>
                      <a:lnTo>
                        <a:pt x="252" y="298"/>
                      </a:lnTo>
                      <a:lnTo>
                        <a:pt x="240" y="300"/>
                      </a:lnTo>
                      <a:lnTo>
                        <a:pt x="226" y="300"/>
                      </a:lnTo>
                      <a:lnTo>
                        <a:pt x="214" y="298"/>
                      </a:lnTo>
                      <a:lnTo>
                        <a:pt x="204" y="292"/>
                      </a:lnTo>
                      <a:lnTo>
                        <a:pt x="198" y="282"/>
                      </a:lnTo>
                      <a:lnTo>
                        <a:pt x="196" y="270"/>
                      </a:lnTo>
                      <a:lnTo>
                        <a:pt x="196" y="226"/>
                      </a:lnTo>
                      <a:lnTo>
                        <a:pt x="184" y="224"/>
                      </a:lnTo>
                      <a:lnTo>
                        <a:pt x="174" y="216"/>
                      </a:lnTo>
                      <a:lnTo>
                        <a:pt x="168" y="208"/>
                      </a:lnTo>
                      <a:lnTo>
                        <a:pt x="164" y="196"/>
                      </a:lnTo>
                      <a:lnTo>
                        <a:pt x="166" y="190"/>
                      </a:lnTo>
                      <a:lnTo>
                        <a:pt x="166" y="188"/>
                      </a:lnTo>
                      <a:lnTo>
                        <a:pt x="166" y="186"/>
                      </a:lnTo>
                      <a:lnTo>
                        <a:pt x="188" y="112"/>
                      </a:lnTo>
                      <a:lnTo>
                        <a:pt x="190" y="110"/>
                      </a:lnTo>
                      <a:lnTo>
                        <a:pt x="190" y="108"/>
                      </a:lnTo>
                      <a:lnTo>
                        <a:pt x="196" y="98"/>
                      </a:lnTo>
                      <a:lnTo>
                        <a:pt x="206" y="92"/>
                      </a:lnTo>
                      <a:lnTo>
                        <a:pt x="218" y="90"/>
                      </a:lnTo>
                      <a:lnTo>
                        <a:pt x="248" y="90"/>
                      </a:lnTo>
                      <a:lnTo>
                        <a:pt x="260" y="92"/>
                      </a:lnTo>
                      <a:lnTo>
                        <a:pt x="270" y="98"/>
                      </a:lnTo>
                      <a:lnTo>
                        <a:pt x="276" y="108"/>
                      </a:lnTo>
                      <a:lnTo>
                        <a:pt x="276" y="112"/>
                      </a:lnTo>
                      <a:close/>
                      <a:moveTo>
                        <a:pt x="226" y="0"/>
                      </a:moveTo>
                      <a:lnTo>
                        <a:pt x="240" y="0"/>
                      </a:lnTo>
                      <a:lnTo>
                        <a:pt x="252" y="2"/>
                      </a:lnTo>
                      <a:lnTo>
                        <a:pt x="262" y="8"/>
                      </a:lnTo>
                      <a:lnTo>
                        <a:pt x="268" y="18"/>
                      </a:lnTo>
                      <a:lnTo>
                        <a:pt x="270" y="30"/>
                      </a:lnTo>
                      <a:lnTo>
                        <a:pt x="270" y="44"/>
                      </a:lnTo>
                      <a:lnTo>
                        <a:pt x="268" y="56"/>
                      </a:lnTo>
                      <a:lnTo>
                        <a:pt x="262" y="66"/>
                      </a:lnTo>
                      <a:lnTo>
                        <a:pt x="252" y="72"/>
                      </a:lnTo>
                      <a:lnTo>
                        <a:pt x="240" y="74"/>
                      </a:lnTo>
                      <a:lnTo>
                        <a:pt x="226" y="74"/>
                      </a:lnTo>
                      <a:lnTo>
                        <a:pt x="214" y="72"/>
                      </a:lnTo>
                      <a:lnTo>
                        <a:pt x="204" y="66"/>
                      </a:lnTo>
                      <a:lnTo>
                        <a:pt x="198" y="56"/>
                      </a:lnTo>
                      <a:lnTo>
                        <a:pt x="196" y="44"/>
                      </a:lnTo>
                      <a:lnTo>
                        <a:pt x="196" y="30"/>
                      </a:lnTo>
                      <a:lnTo>
                        <a:pt x="198" y="18"/>
                      </a:lnTo>
                      <a:lnTo>
                        <a:pt x="204" y="8"/>
                      </a:lnTo>
                      <a:lnTo>
                        <a:pt x="214" y="2"/>
                      </a:lnTo>
                      <a:lnTo>
                        <a:pt x="226" y="0"/>
                      </a:lnTo>
                      <a:close/>
                    </a:path>
                  </a:pathLst>
                </a:custGeom>
                <a:solidFill>
                  <a:srgbClr val="00B0F0">
                    <a:alpha val="65097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2494" name="Freeform 2175"/>
                <p:cNvSpPr>
                  <a:spLocks noEditPoints="1"/>
                </p:cNvSpPr>
                <p:nvPr/>
              </p:nvSpPr>
              <p:spPr bwMode="auto">
                <a:xfrm>
                  <a:off x="2635901" y="2276872"/>
                  <a:ext cx="567947" cy="567947"/>
                </a:xfrm>
                <a:custGeom>
                  <a:avLst/>
                  <a:gdLst>
                    <a:gd name="T0" fmla="*/ 2147483647 w 300"/>
                    <a:gd name="T1" fmla="*/ 2147483647 h 300"/>
                    <a:gd name="T2" fmla="*/ 2147483647 w 300"/>
                    <a:gd name="T3" fmla="*/ 2147483647 h 300"/>
                    <a:gd name="T4" fmla="*/ 2147483647 w 300"/>
                    <a:gd name="T5" fmla="*/ 2147483647 h 300"/>
                    <a:gd name="T6" fmla="*/ 2147483647 w 300"/>
                    <a:gd name="T7" fmla="*/ 2147483647 h 300"/>
                    <a:gd name="T8" fmla="*/ 2147483647 w 300"/>
                    <a:gd name="T9" fmla="*/ 2147483647 h 300"/>
                    <a:gd name="T10" fmla="*/ 2147483647 w 300"/>
                    <a:gd name="T11" fmla="*/ 2147483647 h 300"/>
                    <a:gd name="T12" fmla="*/ 2147483647 w 300"/>
                    <a:gd name="T13" fmla="*/ 2147483647 h 300"/>
                    <a:gd name="T14" fmla="*/ 2147483647 w 300"/>
                    <a:gd name="T15" fmla="*/ 2147483647 h 300"/>
                    <a:gd name="T16" fmla="*/ 2147483647 w 300"/>
                    <a:gd name="T17" fmla="*/ 2147483647 h 300"/>
                    <a:gd name="T18" fmla="*/ 2147483647 w 300"/>
                    <a:gd name="T19" fmla="*/ 2147483647 h 300"/>
                    <a:gd name="T20" fmla="*/ 2147483647 w 300"/>
                    <a:gd name="T21" fmla="*/ 2147483647 h 300"/>
                    <a:gd name="T22" fmla="*/ 0 w 300"/>
                    <a:gd name="T23" fmla="*/ 2147483647 h 300"/>
                    <a:gd name="T24" fmla="*/ 2147483647 w 300"/>
                    <a:gd name="T25" fmla="*/ 2147483647 h 300"/>
                    <a:gd name="T26" fmla="*/ 2147483647 w 300"/>
                    <a:gd name="T27" fmla="*/ 2147483647 h 300"/>
                    <a:gd name="T28" fmla="*/ 2147483647 w 300"/>
                    <a:gd name="T29" fmla="*/ 0 h 300"/>
                    <a:gd name="T30" fmla="*/ 2147483647 w 300"/>
                    <a:gd name="T31" fmla="*/ 2147483647 h 300"/>
                    <a:gd name="T32" fmla="*/ 2147483647 w 300"/>
                    <a:gd name="T33" fmla="*/ 2147483647 h 300"/>
                    <a:gd name="T34" fmla="*/ 2147483647 w 300"/>
                    <a:gd name="T35" fmla="*/ 2147483647 h 300"/>
                    <a:gd name="T36" fmla="*/ 2147483647 w 300"/>
                    <a:gd name="T37" fmla="*/ 2147483647 h 300"/>
                    <a:gd name="T38" fmla="*/ 2147483647 w 300"/>
                    <a:gd name="T39" fmla="*/ 2147483647 h 300"/>
                    <a:gd name="T40" fmla="*/ 2147483647 w 300"/>
                    <a:gd name="T41" fmla="*/ 2147483647 h 300"/>
                    <a:gd name="T42" fmla="*/ 2147483647 w 300"/>
                    <a:gd name="T43" fmla="*/ 2147483647 h 300"/>
                    <a:gd name="T44" fmla="*/ 2147483647 w 300"/>
                    <a:gd name="T45" fmla="*/ 2147483647 h 300"/>
                    <a:gd name="T46" fmla="*/ 2147483647 w 300"/>
                    <a:gd name="T47" fmla="*/ 2147483647 h 300"/>
                    <a:gd name="T48" fmla="*/ 2147483647 w 300"/>
                    <a:gd name="T49" fmla="*/ 2147483647 h 300"/>
                    <a:gd name="T50" fmla="*/ 2147483647 w 300"/>
                    <a:gd name="T51" fmla="*/ 2147483647 h 300"/>
                    <a:gd name="T52" fmla="*/ 2147483647 w 300"/>
                    <a:gd name="T53" fmla="*/ 2147483647 h 300"/>
                    <a:gd name="T54" fmla="*/ 2147483647 w 300"/>
                    <a:gd name="T55" fmla="*/ 2147483647 h 300"/>
                    <a:gd name="T56" fmla="*/ 2147483647 w 300"/>
                    <a:gd name="T57" fmla="*/ 2147483647 h 300"/>
                    <a:gd name="T58" fmla="*/ 2147483647 w 300"/>
                    <a:gd name="T59" fmla="*/ 2147483647 h 300"/>
                    <a:gd name="T60" fmla="*/ 2147483647 w 300"/>
                    <a:gd name="T61" fmla="*/ 2147483647 h 300"/>
                    <a:gd name="T62" fmla="*/ 2147483647 w 300"/>
                    <a:gd name="T63" fmla="*/ 2147483647 h 300"/>
                    <a:gd name="T64" fmla="*/ 2147483647 w 300"/>
                    <a:gd name="T65" fmla="*/ 2147483647 h 300"/>
                    <a:gd name="T66" fmla="*/ 2147483647 w 300"/>
                    <a:gd name="T67" fmla="*/ 2147483647 h 300"/>
                    <a:gd name="T68" fmla="*/ 2147483647 w 300"/>
                    <a:gd name="T69" fmla="*/ 2147483647 h 300"/>
                    <a:gd name="T70" fmla="*/ 2147483647 w 300"/>
                    <a:gd name="T71" fmla="*/ 2147483647 h 300"/>
                    <a:gd name="T72" fmla="*/ 2147483647 w 300"/>
                    <a:gd name="T73" fmla="*/ 2147483647 h 300"/>
                    <a:gd name="T74" fmla="*/ 2147483647 w 300"/>
                    <a:gd name="T75" fmla="*/ 2147483647 h 300"/>
                    <a:gd name="T76" fmla="*/ 2147483647 w 300"/>
                    <a:gd name="T77" fmla="*/ 2147483647 h 300"/>
                    <a:gd name="T78" fmla="*/ 2147483647 w 300"/>
                    <a:gd name="T79" fmla="*/ 2147483647 h 300"/>
                    <a:gd name="T80" fmla="*/ 2147483647 w 300"/>
                    <a:gd name="T81" fmla="*/ 2147483647 h 300"/>
                    <a:gd name="T82" fmla="*/ 2147483647 w 300"/>
                    <a:gd name="T83" fmla="*/ 2147483647 h 300"/>
                    <a:gd name="T84" fmla="*/ 2147483647 w 300"/>
                    <a:gd name="T85" fmla="*/ 2147483647 h 300"/>
                    <a:gd name="T86" fmla="*/ 2147483647 w 300"/>
                    <a:gd name="T87" fmla="*/ 2147483647 h 300"/>
                    <a:gd name="T88" fmla="*/ 2147483647 w 300"/>
                    <a:gd name="T89" fmla="*/ 0 h 300"/>
                    <a:gd name="T90" fmla="*/ 2147483647 w 300"/>
                    <a:gd name="T91" fmla="*/ 2147483647 h 300"/>
                    <a:gd name="T92" fmla="*/ 2147483647 w 300"/>
                    <a:gd name="T93" fmla="*/ 2147483647 h 300"/>
                    <a:gd name="T94" fmla="*/ 2147483647 w 300"/>
                    <a:gd name="T95" fmla="*/ 2147483647 h 300"/>
                    <a:gd name="T96" fmla="*/ 2147483647 w 300"/>
                    <a:gd name="T97" fmla="*/ 2147483647 h 300"/>
                    <a:gd name="T98" fmla="*/ 2147483647 w 300"/>
                    <a:gd name="T99" fmla="*/ 2147483647 h 300"/>
                    <a:gd name="T100" fmla="*/ 2147483647 w 300"/>
                    <a:gd name="T101" fmla="*/ 2147483647 h 300"/>
                    <a:gd name="T102" fmla="*/ 2147483647 w 300"/>
                    <a:gd name="T103" fmla="*/ 2147483647 h 300"/>
                    <a:gd name="T104" fmla="*/ 2147483647 w 300"/>
                    <a:gd name="T105" fmla="*/ 2147483647 h 300"/>
                    <a:gd name="T106" fmla="*/ 2147483647 w 300"/>
                    <a:gd name="T107" fmla="*/ 0 h 300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300"/>
                    <a:gd name="T163" fmla="*/ 0 h 300"/>
                    <a:gd name="T164" fmla="*/ 300 w 300"/>
                    <a:gd name="T165" fmla="*/ 300 h 300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300" h="300">
                      <a:moveTo>
                        <a:pt x="30" y="90"/>
                      </a:moveTo>
                      <a:lnTo>
                        <a:pt x="104" y="90"/>
                      </a:lnTo>
                      <a:lnTo>
                        <a:pt x="116" y="92"/>
                      </a:lnTo>
                      <a:lnTo>
                        <a:pt x="126" y="98"/>
                      </a:lnTo>
                      <a:lnTo>
                        <a:pt x="132" y="108"/>
                      </a:lnTo>
                      <a:lnTo>
                        <a:pt x="134" y="120"/>
                      </a:lnTo>
                      <a:lnTo>
                        <a:pt x="134" y="166"/>
                      </a:lnTo>
                      <a:lnTo>
                        <a:pt x="132" y="176"/>
                      </a:lnTo>
                      <a:lnTo>
                        <a:pt x="126" y="186"/>
                      </a:lnTo>
                      <a:lnTo>
                        <a:pt x="116" y="194"/>
                      </a:lnTo>
                      <a:lnTo>
                        <a:pt x="104" y="196"/>
                      </a:lnTo>
                      <a:lnTo>
                        <a:pt x="104" y="270"/>
                      </a:lnTo>
                      <a:lnTo>
                        <a:pt x="102" y="282"/>
                      </a:lnTo>
                      <a:lnTo>
                        <a:pt x="96" y="292"/>
                      </a:lnTo>
                      <a:lnTo>
                        <a:pt x="86" y="298"/>
                      </a:lnTo>
                      <a:lnTo>
                        <a:pt x="74" y="300"/>
                      </a:lnTo>
                      <a:lnTo>
                        <a:pt x="60" y="300"/>
                      </a:lnTo>
                      <a:lnTo>
                        <a:pt x="48" y="298"/>
                      </a:lnTo>
                      <a:lnTo>
                        <a:pt x="38" y="292"/>
                      </a:lnTo>
                      <a:lnTo>
                        <a:pt x="32" y="282"/>
                      </a:lnTo>
                      <a:lnTo>
                        <a:pt x="30" y="270"/>
                      </a:lnTo>
                      <a:lnTo>
                        <a:pt x="30" y="196"/>
                      </a:lnTo>
                      <a:lnTo>
                        <a:pt x="18" y="194"/>
                      </a:lnTo>
                      <a:lnTo>
                        <a:pt x="8" y="186"/>
                      </a:lnTo>
                      <a:lnTo>
                        <a:pt x="2" y="176"/>
                      </a:lnTo>
                      <a:lnTo>
                        <a:pt x="0" y="166"/>
                      </a:lnTo>
                      <a:lnTo>
                        <a:pt x="0" y="120"/>
                      </a:lnTo>
                      <a:lnTo>
                        <a:pt x="2" y="108"/>
                      </a:lnTo>
                      <a:lnTo>
                        <a:pt x="8" y="98"/>
                      </a:lnTo>
                      <a:lnTo>
                        <a:pt x="18" y="92"/>
                      </a:lnTo>
                      <a:lnTo>
                        <a:pt x="30" y="90"/>
                      </a:lnTo>
                      <a:close/>
                      <a:moveTo>
                        <a:pt x="60" y="0"/>
                      </a:moveTo>
                      <a:lnTo>
                        <a:pt x="74" y="0"/>
                      </a:lnTo>
                      <a:lnTo>
                        <a:pt x="86" y="2"/>
                      </a:lnTo>
                      <a:lnTo>
                        <a:pt x="96" y="8"/>
                      </a:lnTo>
                      <a:lnTo>
                        <a:pt x="102" y="18"/>
                      </a:lnTo>
                      <a:lnTo>
                        <a:pt x="104" y="30"/>
                      </a:lnTo>
                      <a:lnTo>
                        <a:pt x="104" y="44"/>
                      </a:lnTo>
                      <a:lnTo>
                        <a:pt x="102" y="56"/>
                      </a:lnTo>
                      <a:lnTo>
                        <a:pt x="96" y="66"/>
                      </a:lnTo>
                      <a:lnTo>
                        <a:pt x="86" y="72"/>
                      </a:lnTo>
                      <a:lnTo>
                        <a:pt x="74" y="74"/>
                      </a:lnTo>
                      <a:lnTo>
                        <a:pt x="60" y="74"/>
                      </a:lnTo>
                      <a:lnTo>
                        <a:pt x="48" y="72"/>
                      </a:lnTo>
                      <a:lnTo>
                        <a:pt x="38" y="66"/>
                      </a:lnTo>
                      <a:lnTo>
                        <a:pt x="32" y="56"/>
                      </a:lnTo>
                      <a:lnTo>
                        <a:pt x="30" y="44"/>
                      </a:lnTo>
                      <a:lnTo>
                        <a:pt x="30" y="30"/>
                      </a:lnTo>
                      <a:lnTo>
                        <a:pt x="32" y="18"/>
                      </a:lnTo>
                      <a:lnTo>
                        <a:pt x="38" y="8"/>
                      </a:lnTo>
                      <a:lnTo>
                        <a:pt x="48" y="2"/>
                      </a:lnTo>
                      <a:lnTo>
                        <a:pt x="60" y="0"/>
                      </a:lnTo>
                      <a:close/>
                      <a:moveTo>
                        <a:pt x="276" y="112"/>
                      </a:moveTo>
                      <a:lnTo>
                        <a:pt x="300" y="186"/>
                      </a:lnTo>
                      <a:lnTo>
                        <a:pt x="300" y="190"/>
                      </a:lnTo>
                      <a:lnTo>
                        <a:pt x="300" y="196"/>
                      </a:lnTo>
                      <a:lnTo>
                        <a:pt x="298" y="208"/>
                      </a:lnTo>
                      <a:lnTo>
                        <a:pt x="292" y="216"/>
                      </a:lnTo>
                      <a:lnTo>
                        <a:pt x="282" y="224"/>
                      </a:lnTo>
                      <a:lnTo>
                        <a:pt x="270" y="226"/>
                      </a:lnTo>
                      <a:lnTo>
                        <a:pt x="270" y="270"/>
                      </a:lnTo>
                      <a:lnTo>
                        <a:pt x="268" y="282"/>
                      </a:lnTo>
                      <a:lnTo>
                        <a:pt x="262" y="292"/>
                      </a:lnTo>
                      <a:lnTo>
                        <a:pt x="252" y="298"/>
                      </a:lnTo>
                      <a:lnTo>
                        <a:pt x="240" y="300"/>
                      </a:lnTo>
                      <a:lnTo>
                        <a:pt x="226" y="300"/>
                      </a:lnTo>
                      <a:lnTo>
                        <a:pt x="214" y="298"/>
                      </a:lnTo>
                      <a:lnTo>
                        <a:pt x="204" y="292"/>
                      </a:lnTo>
                      <a:lnTo>
                        <a:pt x="198" y="282"/>
                      </a:lnTo>
                      <a:lnTo>
                        <a:pt x="196" y="270"/>
                      </a:lnTo>
                      <a:lnTo>
                        <a:pt x="196" y="226"/>
                      </a:lnTo>
                      <a:lnTo>
                        <a:pt x="184" y="224"/>
                      </a:lnTo>
                      <a:lnTo>
                        <a:pt x="174" y="216"/>
                      </a:lnTo>
                      <a:lnTo>
                        <a:pt x="168" y="208"/>
                      </a:lnTo>
                      <a:lnTo>
                        <a:pt x="164" y="196"/>
                      </a:lnTo>
                      <a:lnTo>
                        <a:pt x="166" y="190"/>
                      </a:lnTo>
                      <a:lnTo>
                        <a:pt x="166" y="188"/>
                      </a:lnTo>
                      <a:lnTo>
                        <a:pt x="166" y="186"/>
                      </a:lnTo>
                      <a:lnTo>
                        <a:pt x="188" y="112"/>
                      </a:lnTo>
                      <a:lnTo>
                        <a:pt x="190" y="110"/>
                      </a:lnTo>
                      <a:lnTo>
                        <a:pt x="190" y="108"/>
                      </a:lnTo>
                      <a:lnTo>
                        <a:pt x="196" y="98"/>
                      </a:lnTo>
                      <a:lnTo>
                        <a:pt x="206" y="92"/>
                      </a:lnTo>
                      <a:lnTo>
                        <a:pt x="218" y="90"/>
                      </a:lnTo>
                      <a:lnTo>
                        <a:pt x="248" y="90"/>
                      </a:lnTo>
                      <a:lnTo>
                        <a:pt x="260" y="92"/>
                      </a:lnTo>
                      <a:lnTo>
                        <a:pt x="270" y="98"/>
                      </a:lnTo>
                      <a:lnTo>
                        <a:pt x="276" y="108"/>
                      </a:lnTo>
                      <a:lnTo>
                        <a:pt x="276" y="112"/>
                      </a:lnTo>
                      <a:close/>
                      <a:moveTo>
                        <a:pt x="226" y="0"/>
                      </a:moveTo>
                      <a:lnTo>
                        <a:pt x="240" y="0"/>
                      </a:lnTo>
                      <a:lnTo>
                        <a:pt x="252" y="2"/>
                      </a:lnTo>
                      <a:lnTo>
                        <a:pt x="262" y="8"/>
                      </a:lnTo>
                      <a:lnTo>
                        <a:pt x="268" y="18"/>
                      </a:lnTo>
                      <a:lnTo>
                        <a:pt x="270" y="30"/>
                      </a:lnTo>
                      <a:lnTo>
                        <a:pt x="270" y="44"/>
                      </a:lnTo>
                      <a:lnTo>
                        <a:pt x="268" y="56"/>
                      </a:lnTo>
                      <a:lnTo>
                        <a:pt x="262" y="66"/>
                      </a:lnTo>
                      <a:lnTo>
                        <a:pt x="252" y="72"/>
                      </a:lnTo>
                      <a:lnTo>
                        <a:pt x="240" y="74"/>
                      </a:lnTo>
                      <a:lnTo>
                        <a:pt x="226" y="74"/>
                      </a:lnTo>
                      <a:lnTo>
                        <a:pt x="214" y="72"/>
                      </a:lnTo>
                      <a:lnTo>
                        <a:pt x="204" y="66"/>
                      </a:lnTo>
                      <a:lnTo>
                        <a:pt x="198" y="56"/>
                      </a:lnTo>
                      <a:lnTo>
                        <a:pt x="196" y="44"/>
                      </a:lnTo>
                      <a:lnTo>
                        <a:pt x="196" y="30"/>
                      </a:lnTo>
                      <a:lnTo>
                        <a:pt x="198" y="18"/>
                      </a:lnTo>
                      <a:lnTo>
                        <a:pt x="204" y="8"/>
                      </a:lnTo>
                      <a:lnTo>
                        <a:pt x="214" y="2"/>
                      </a:lnTo>
                      <a:lnTo>
                        <a:pt x="226" y="0"/>
                      </a:lnTo>
                      <a:close/>
                    </a:path>
                  </a:pathLst>
                </a:custGeom>
                <a:solidFill>
                  <a:srgbClr val="00B0F0">
                    <a:alpha val="65097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2495" name="Freeform 2175"/>
                <p:cNvSpPr>
                  <a:spLocks noEditPoints="1"/>
                </p:cNvSpPr>
                <p:nvPr/>
              </p:nvSpPr>
              <p:spPr bwMode="auto">
                <a:xfrm>
                  <a:off x="3369846" y="3707547"/>
                  <a:ext cx="728439" cy="728439"/>
                </a:xfrm>
                <a:custGeom>
                  <a:avLst/>
                  <a:gdLst>
                    <a:gd name="T0" fmla="*/ 2147483647 w 300"/>
                    <a:gd name="T1" fmla="*/ 2147483647 h 300"/>
                    <a:gd name="T2" fmla="*/ 2147483647 w 300"/>
                    <a:gd name="T3" fmla="*/ 2147483647 h 300"/>
                    <a:gd name="T4" fmla="*/ 2147483647 w 300"/>
                    <a:gd name="T5" fmla="*/ 2147483647 h 300"/>
                    <a:gd name="T6" fmla="*/ 2147483647 w 300"/>
                    <a:gd name="T7" fmla="*/ 2147483647 h 300"/>
                    <a:gd name="T8" fmla="*/ 2147483647 w 300"/>
                    <a:gd name="T9" fmla="*/ 2147483647 h 300"/>
                    <a:gd name="T10" fmla="*/ 2147483647 w 300"/>
                    <a:gd name="T11" fmla="*/ 2147483647 h 300"/>
                    <a:gd name="T12" fmla="*/ 2147483647 w 300"/>
                    <a:gd name="T13" fmla="*/ 2147483647 h 300"/>
                    <a:gd name="T14" fmla="*/ 2147483647 w 300"/>
                    <a:gd name="T15" fmla="*/ 2147483647 h 300"/>
                    <a:gd name="T16" fmla="*/ 2147483647 w 300"/>
                    <a:gd name="T17" fmla="*/ 2147483647 h 300"/>
                    <a:gd name="T18" fmla="*/ 2147483647 w 300"/>
                    <a:gd name="T19" fmla="*/ 2147483647 h 300"/>
                    <a:gd name="T20" fmla="*/ 2147483647 w 300"/>
                    <a:gd name="T21" fmla="*/ 2147483647 h 300"/>
                    <a:gd name="T22" fmla="*/ 0 w 300"/>
                    <a:gd name="T23" fmla="*/ 2147483647 h 300"/>
                    <a:gd name="T24" fmla="*/ 2147483647 w 300"/>
                    <a:gd name="T25" fmla="*/ 2147483647 h 300"/>
                    <a:gd name="T26" fmla="*/ 2147483647 w 300"/>
                    <a:gd name="T27" fmla="*/ 2147483647 h 300"/>
                    <a:gd name="T28" fmla="*/ 2147483647 w 300"/>
                    <a:gd name="T29" fmla="*/ 0 h 300"/>
                    <a:gd name="T30" fmla="*/ 2147483647 w 300"/>
                    <a:gd name="T31" fmla="*/ 2147483647 h 300"/>
                    <a:gd name="T32" fmla="*/ 2147483647 w 300"/>
                    <a:gd name="T33" fmla="*/ 2147483647 h 300"/>
                    <a:gd name="T34" fmla="*/ 2147483647 w 300"/>
                    <a:gd name="T35" fmla="*/ 2147483647 h 300"/>
                    <a:gd name="T36" fmla="*/ 2147483647 w 300"/>
                    <a:gd name="T37" fmla="*/ 2147483647 h 300"/>
                    <a:gd name="T38" fmla="*/ 2147483647 w 300"/>
                    <a:gd name="T39" fmla="*/ 2147483647 h 300"/>
                    <a:gd name="T40" fmla="*/ 2147483647 w 300"/>
                    <a:gd name="T41" fmla="*/ 2147483647 h 300"/>
                    <a:gd name="T42" fmla="*/ 2147483647 w 300"/>
                    <a:gd name="T43" fmla="*/ 2147483647 h 300"/>
                    <a:gd name="T44" fmla="*/ 2147483647 w 300"/>
                    <a:gd name="T45" fmla="*/ 2147483647 h 300"/>
                    <a:gd name="T46" fmla="*/ 2147483647 w 300"/>
                    <a:gd name="T47" fmla="*/ 2147483647 h 300"/>
                    <a:gd name="T48" fmla="*/ 2147483647 w 300"/>
                    <a:gd name="T49" fmla="*/ 2147483647 h 300"/>
                    <a:gd name="T50" fmla="*/ 2147483647 w 300"/>
                    <a:gd name="T51" fmla="*/ 2147483647 h 300"/>
                    <a:gd name="T52" fmla="*/ 2147483647 w 300"/>
                    <a:gd name="T53" fmla="*/ 2147483647 h 300"/>
                    <a:gd name="T54" fmla="*/ 2147483647 w 300"/>
                    <a:gd name="T55" fmla="*/ 2147483647 h 300"/>
                    <a:gd name="T56" fmla="*/ 2147483647 w 300"/>
                    <a:gd name="T57" fmla="*/ 2147483647 h 300"/>
                    <a:gd name="T58" fmla="*/ 2147483647 w 300"/>
                    <a:gd name="T59" fmla="*/ 2147483647 h 300"/>
                    <a:gd name="T60" fmla="*/ 2147483647 w 300"/>
                    <a:gd name="T61" fmla="*/ 2147483647 h 300"/>
                    <a:gd name="T62" fmla="*/ 2147483647 w 300"/>
                    <a:gd name="T63" fmla="*/ 2147483647 h 300"/>
                    <a:gd name="T64" fmla="*/ 2147483647 w 300"/>
                    <a:gd name="T65" fmla="*/ 2147483647 h 300"/>
                    <a:gd name="T66" fmla="*/ 2147483647 w 300"/>
                    <a:gd name="T67" fmla="*/ 2147483647 h 300"/>
                    <a:gd name="T68" fmla="*/ 2147483647 w 300"/>
                    <a:gd name="T69" fmla="*/ 2147483647 h 300"/>
                    <a:gd name="T70" fmla="*/ 2147483647 w 300"/>
                    <a:gd name="T71" fmla="*/ 2147483647 h 300"/>
                    <a:gd name="T72" fmla="*/ 2147483647 w 300"/>
                    <a:gd name="T73" fmla="*/ 2147483647 h 300"/>
                    <a:gd name="T74" fmla="*/ 2147483647 w 300"/>
                    <a:gd name="T75" fmla="*/ 2147483647 h 300"/>
                    <a:gd name="T76" fmla="*/ 2147483647 w 300"/>
                    <a:gd name="T77" fmla="*/ 2147483647 h 300"/>
                    <a:gd name="T78" fmla="*/ 2147483647 w 300"/>
                    <a:gd name="T79" fmla="*/ 2147483647 h 300"/>
                    <a:gd name="T80" fmla="*/ 2147483647 w 300"/>
                    <a:gd name="T81" fmla="*/ 2147483647 h 300"/>
                    <a:gd name="T82" fmla="*/ 2147483647 w 300"/>
                    <a:gd name="T83" fmla="*/ 2147483647 h 300"/>
                    <a:gd name="T84" fmla="*/ 2147483647 w 300"/>
                    <a:gd name="T85" fmla="*/ 2147483647 h 300"/>
                    <a:gd name="T86" fmla="*/ 2147483647 w 300"/>
                    <a:gd name="T87" fmla="*/ 2147483647 h 300"/>
                    <a:gd name="T88" fmla="*/ 2147483647 w 300"/>
                    <a:gd name="T89" fmla="*/ 0 h 300"/>
                    <a:gd name="T90" fmla="*/ 2147483647 w 300"/>
                    <a:gd name="T91" fmla="*/ 2147483647 h 300"/>
                    <a:gd name="T92" fmla="*/ 2147483647 w 300"/>
                    <a:gd name="T93" fmla="*/ 2147483647 h 300"/>
                    <a:gd name="T94" fmla="*/ 2147483647 w 300"/>
                    <a:gd name="T95" fmla="*/ 2147483647 h 300"/>
                    <a:gd name="T96" fmla="*/ 2147483647 w 300"/>
                    <a:gd name="T97" fmla="*/ 2147483647 h 300"/>
                    <a:gd name="T98" fmla="*/ 2147483647 w 300"/>
                    <a:gd name="T99" fmla="*/ 2147483647 h 300"/>
                    <a:gd name="T100" fmla="*/ 2147483647 w 300"/>
                    <a:gd name="T101" fmla="*/ 2147483647 h 300"/>
                    <a:gd name="T102" fmla="*/ 2147483647 w 300"/>
                    <a:gd name="T103" fmla="*/ 2147483647 h 300"/>
                    <a:gd name="T104" fmla="*/ 2147483647 w 300"/>
                    <a:gd name="T105" fmla="*/ 2147483647 h 300"/>
                    <a:gd name="T106" fmla="*/ 2147483647 w 300"/>
                    <a:gd name="T107" fmla="*/ 0 h 300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300"/>
                    <a:gd name="T163" fmla="*/ 0 h 300"/>
                    <a:gd name="T164" fmla="*/ 300 w 300"/>
                    <a:gd name="T165" fmla="*/ 300 h 300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300" h="300">
                      <a:moveTo>
                        <a:pt x="30" y="90"/>
                      </a:moveTo>
                      <a:lnTo>
                        <a:pt x="104" y="90"/>
                      </a:lnTo>
                      <a:lnTo>
                        <a:pt x="116" y="92"/>
                      </a:lnTo>
                      <a:lnTo>
                        <a:pt x="126" y="98"/>
                      </a:lnTo>
                      <a:lnTo>
                        <a:pt x="132" y="108"/>
                      </a:lnTo>
                      <a:lnTo>
                        <a:pt x="134" y="120"/>
                      </a:lnTo>
                      <a:lnTo>
                        <a:pt x="134" y="166"/>
                      </a:lnTo>
                      <a:lnTo>
                        <a:pt x="132" y="176"/>
                      </a:lnTo>
                      <a:lnTo>
                        <a:pt x="126" y="186"/>
                      </a:lnTo>
                      <a:lnTo>
                        <a:pt x="116" y="194"/>
                      </a:lnTo>
                      <a:lnTo>
                        <a:pt x="104" y="196"/>
                      </a:lnTo>
                      <a:lnTo>
                        <a:pt x="104" y="270"/>
                      </a:lnTo>
                      <a:lnTo>
                        <a:pt x="102" y="282"/>
                      </a:lnTo>
                      <a:lnTo>
                        <a:pt x="96" y="292"/>
                      </a:lnTo>
                      <a:lnTo>
                        <a:pt x="86" y="298"/>
                      </a:lnTo>
                      <a:lnTo>
                        <a:pt x="74" y="300"/>
                      </a:lnTo>
                      <a:lnTo>
                        <a:pt x="60" y="300"/>
                      </a:lnTo>
                      <a:lnTo>
                        <a:pt x="48" y="298"/>
                      </a:lnTo>
                      <a:lnTo>
                        <a:pt x="38" y="292"/>
                      </a:lnTo>
                      <a:lnTo>
                        <a:pt x="32" y="282"/>
                      </a:lnTo>
                      <a:lnTo>
                        <a:pt x="30" y="270"/>
                      </a:lnTo>
                      <a:lnTo>
                        <a:pt x="30" y="196"/>
                      </a:lnTo>
                      <a:lnTo>
                        <a:pt x="18" y="194"/>
                      </a:lnTo>
                      <a:lnTo>
                        <a:pt x="8" y="186"/>
                      </a:lnTo>
                      <a:lnTo>
                        <a:pt x="2" y="176"/>
                      </a:lnTo>
                      <a:lnTo>
                        <a:pt x="0" y="166"/>
                      </a:lnTo>
                      <a:lnTo>
                        <a:pt x="0" y="120"/>
                      </a:lnTo>
                      <a:lnTo>
                        <a:pt x="2" y="108"/>
                      </a:lnTo>
                      <a:lnTo>
                        <a:pt x="8" y="98"/>
                      </a:lnTo>
                      <a:lnTo>
                        <a:pt x="18" y="92"/>
                      </a:lnTo>
                      <a:lnTo>
                        <a:pt x="30" y="90"/>
                      </a:lnTo>
                      <a:close/>
                      <a:moveTo>
                        <a:pt x="60" y="0"/>
                      </a:moveTo>
                      <a:lnTo>
                        <a:pt x="74" y="0"/>
                      </a:lnTo>
                      <a:lnTo>
                        <a:pt x="86" y="2"/>
                      </a:lnTo>
                      <a:lnTo>
                        <a:pt x="96" y="8"/>
                      </a:lnTo>
                      <a:lnTo>
                        <a:pt x="102" y="18"/>
                      </a:lnTo>
                      <a:lnTo>
                        <a:pt x="104" y="30"/>
                      </a:lnTo>
                      <a:lnTo>
                        <a:pt x="104" y="44"/>
                      </a:lnTo>
                      <a:lnTo>
                        <a:pt x="102" y="56"/>
                      </a:lnTo>
                      <a:lnTo>
                        <a:pt x="96" y="66"/>
                      </a:lnTo>
                      <a:lnTo>
                        <a:pt x="86" y="72"/>
                      </a:lnTo>
                      <a:lnTo>
                        <a:pt x="74" y="74"/>
                      </a:lnTo>
                      <a:lnTo>
                        <a:pt x="60" y="74"/>
                      </a:lnTo>
                      <a:lnTo>
                        <a:pt x="48" y="72"/>
                      </a:lnTo>
                      <a:lnTo>
                        <a:pt x="38" y="66"/>
                      </a:lnTo>
                      <a:lnTo>
                        <a:pt x="32" y="56"/>
                      </a:lnTo>
                      <a:lnTo>
                        <a:pt x="30" y="44"/>
                      </a:lnTo>
                      <a:lnTo>
                        <a:pt x="30" y="30"/>
                      </a:lnTo>
                      <a:lnTo>
                        <a:pt x="32" y="18"/>
                      </a:lnTo>
                      <a:lnTo>
                        <a:pt x="38" y="8"/>
                      </a:lnTo>
                      <a:lnTo>
                        <a:pt x="48" y="2"/>
                      </a:lnTo>
                      <a:lnTo>
                        <a:pt x="60" y="0"/>
                      </a:lnTo>
                      <a:close/>
                      <a:moveTo>
                        <a:pt x="276" y="112"/>
                      </a:moveTo>
                      <a:lnTo>
                        <a:pt x="300" y="186"/>
                      </a:lnTo>
                      <a:lnTo>
                        <a:pt x="300" y="190"/>
                      </a:lnTo>
                      <a:lnTo>
                        <a:pt x="300" y="196"/>
                      </a:lnTo>
                      <a:lnTo>
                        <a:pt x="298" y="208"/>
                      </a:lnTo>
                      <a:lnTo>
                        <a:pt x="292" y="216"/>
                      </a:lnTo>
                      <a:lnTo>
                        <a:pt x="282" y="224"/>
                      </a:lnTo>
                      <a:lnTo>
                        <a:pt x="270" y="226"/>
                      </a:lnTo>
                      <a:lnTo>
                        <a:pt x="270" y="270"/>
                      </a:lnTo>
                      <a:lnTo>
                        <a:pt x="268" y="282"/>
                      </a:lnTo>
                      <a:lnTo>
                        <a:pt x="262" y="292"/>
                      </a:lnTo>
                      <a:lnTo>
                        <a:pt x="252" y="298"/>
                      </a:lnTo>
                      <a:lnTo>
                        <a:pt x="240" y="300"/>
                      </a:lnTo>
                      <a:lnTo>
                        <a:pt x="226" y="300"/>
                      </a:lnTo>
                      <a:lnTo>
                        <a:pt x="214" y="298"/>
                      </a:lnTo>
                      <a:lnTo>
                        <a:pt x="204" y="292"/>
                      </a:lnTo>
                      <a:lnTo>
                        <a:pt x="198" y="282"/>
                      </a:lnTo>
                      <a:lnTo>
                        <a:pt x="196" y="270"/>
                      </a:lnTo>
                      <a:lnTo>
                        <a:pt x="196" y="226"/>
                      </a:lnTo>
                      <a:lnTo>
                        <a:pt x="184" y="224"/>
                      </a:lnTo>
                      <a:lnTo>
                        <a:pt x="174" y="216"/>
                      </a:lnTo>
                      <a:lnTo>
                        <a:pt x="168" y="208"/>
                      </a:lnTo>
                      <a:lnTo>
                        <a:pt x="164" y="196"/>
                      </a:lnTo>
                      <a:lnTo>
                        <a:pt x="166" y="190"/>
                      </a:lnTo>
                      <a:lnTo>
                        <a:pt x="166" y="188"/>
                      </a:lnTo>
                      <a:lnTo>
                        <a:pt x="166" y="186"/>
                      </a:lnTo>
                      <a:lnTo>
                        <a:pt x="188" y="112"/>
                      </a:lnTo>
                      <a:lnTo>
                        <a:pt x="190" y="110"/>
                      </a:lnTo>
                      <a:lnTo>
                        <a:pt x="190" y="108"/>
                      </a:lnTo>
                      <a:lnTo>
                        <a:pt x="196" y="98"/>
                      </a:lnTo>
                      <a:lnTo>
                        <a:pt x="206" y="92"/>
                      </a:lnTo>
                      <a:lnTo>
                        <a:pt x="218" y="90"/>
                      </a:lnTo>
                      <a:lnTo>
                        <a:pt x="248" y="90"/>
                      </a:lnTo>
                      <a:lnTo>
                        <a:pt x="260" y="92"/>
                      </a:lnTo>
                      <a:lnTo>
                        <a:pt x="270" y="98"/>
                      </a:lnTo>
                      <a:lnTo>
                        <a:pt x="276" y="108"/>
                      </a:lnTo>
                      <a:lnTo>
                        <a:pt x="276" y="112"/>
                      </a:lnTo>
                      <a:close/>
                      <a:moveTo>
                        <a:pt x="226" y="0"/>
                      </a:moveTo>
                      <a:lnTo>
                        <a:pt x="240" y="0"/>
                      </a:lnTo>
                      <a:lnTo>
                        <a:pt x="252" y="2"/>
                      </a:lnTo>
                      <a:lnTo>
                        <a:pt x="262" y="8"/>
                      </a:lnTo>
                      <a:lnTo>
                        <a:pt x="268" y="18"/>
                      </a:lnTo>
                      <a:lnTo>
                        <a:pt x="270" y="30"/>
                      </a:lnTo>
                      <a:lnTo>
                        <a:pt x="270" y="44"/>
                      </a:lnTo>
                      <a:lnTo>
                        <a:pt x="268" y="56"/>
                      </a:lnTo>
                      <a:lnTo>
                        <a:pt x="262" y="66"/>
                      </a:lnTo>
                      <a:lnTo>
                        <a:pt x="252" y="72"/>
                      </a:lnTo>
                      <a:lnTo>
                        <a:pt x="240" y="74"/>
                      </a:lnTo>
                      <a:lnTo>
                        <a:pt x="226" y="74"/>
                      </a:lnTo>
                      <a:lnTo>
                        <a:pt x="214" y="72"/>
                      </a:lnTo>
                      <a:lnTo>
                        <a:pt x="204" y="66"/>
                      </a:lnTo>
                      <a:lnTo>
                        <a:pt x="198" y="56"/>
                      </a:lnTo>
                      <a:lnTo>
                        <a:pt x="196" y="44"/>
                      </a:lnTo>
                      <a:lnTo>
                        <a:pt x="196" y="30"/>
                      </a:lnTo>
                      <a:lnTo>
                        <a:pt x="198" y="18"/>
                      </a:lnTo>
                      <a:lnTo>
                        <a:pt x="204" y="8"/>
                      </a:lnTo>
                      <a:lnTo>
                        <a:pt x="214" y="2"/>
                      </a:lnTo>
                      <a:lnTo>
                        <a:pt x="226" y="0"/>
                      </a:lnTo>
                      <a:close/>
                    </a:path>
                  </a:pathLst>
                </a:custGeom>
                <a:solidFill>
                  <a:srgbClr val="00B0F0">
                    <a:alpha val="65097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pic>
            <p:nvPicPr>
              <p:cNvPr id="62484" name="Picture 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644112" y="2710212"/>
                <a:ext cx="2320985" cy="18023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2485" name="Freeform 2175"/>
              <p:cNvSpPr>
                <a:spLocks noEditPoints="1"/>
              </p:cNvSpPr>
              <p:nvPr/>
            </p:nvSpPr>
            <p:spPr bwMode="auto">
              <a:xfrm>
                <a:off x="6228184" y="3136903"/>
                <a:ext cx="612377" cy="612377"/>
              </a:xfrm>
              <a:custGeom>
                <a:avLst/>
                <a:gdLst>
                  <a:gd name="T0" fmla="*/ 2147483647 w 300"/>
                  <a:gd name="T1" fmla="*/ 2147483647 h 300"/>
                  <a:gd name="T2" fmla="*/ 2147483647 w 300"/>
                  <a:gd name="T3" fmla="*/ 2147483647 h 300"/>
                  <a:gd name="T4" fmla="*/ 2147483647 w 300"/>
                  <a:gd name="T5" fmla="*/ 2147483647 h 300"/>
                  <a:gd name="T6" fmla="*/ 2147483647 w 300"/>
                  <a:gd name="T7" fmla="*/ 2147483647 h 300"/>
                  <a:gd name="T8" fmla="*/ 2147483647 w 300"/>
                  <a:gd name="T9" fmla="*/ 2147483647 h 300"/>
                  <a:gd name="T10" fmla="*/ 2147483647 w 300"/>
                  <a:gd name="T11" fmla="*/ 2147483647 h 300"/>
                  <a:gd name="T12" fmla="*/ 2147483647 w 300"/>
                  <a:gd name="T13" fmla="*/ 2147483647 h 300"/>
                  <a:gd name="T14" fmla="*/ 2147483647 w 300"/>
                  <a:gd name="T15" fmla="*/ 2147483647 h 300"/>
                  <a:gd name="T16" fmla="*/ 2147483647 w 300"/>
                  <a:gd name="T17" fmla="*/ 2147483647 h 300"/>
                  <a:gd name="T18" fmla="*/ 2147483647 w 300"/>
                  <a:gd name="T19" fmla="*/ 2147483647 h 300"/>
                  <a:gd name="T20" fmla="*/ 2147483647 w 300"/>
                  <a:gd name="T21" fmla="*/ 2147483647 h 300"/>
                  <a:gd name="T22" fmla="*/ 0 w 300"/>
                  <a:gd name="T23" fmla="*/ 2147483647 h 300"/>
                  <a:gd name="T24" fmla="*/ 2147483647 w 300"/>
                  <a:gd name="T25" fmla="*/ 2147483647 h 300"/>
                  <a:gd name="T26" fmla="*/ 2147483647 w 300"/>
                  <a:gd name="T27" fmla="*/ 2147483647 h 300"/>
                  <a:gd name="T28" fmla="*/ 2147483647 w 300"/>
                  <a:gd name="T29" fmla="*/ 0 h 300"/>
                  <a:gd name="T30" fmla="*/ 2147483647 w 300"/>
                  <a:gd name="T31" fmla="*/ 2147483647 h 300"/>
                  <a:gd name="T32" fmla="*/ 2147483647 w 300"/>
                  <a:gd name="T33" fmla="*/ 2147483647 h 300"/>
                  <a:gd name="T34" fmla="*/ 2147483647 w 300"/>
                  <a:gd name="T35" fmla="*/ 2147483647 h 300"/>
                  <a:gd name="T36" fmla="*/ 2147483647 w 300"/>
                  <a:gd name="T37" fmla="*/ 2147483647 h 300"/>
                  <a:gd name="T38" fmla="*/ 2147483647 w 300"/>
                  <a:gd name="T39" fmla="*/ 2147483647 h 300"/>
                  <a:gd name="T40" fmla="*/ 2147483647 w 300"/>
                  <a:gd name="T41" fmla="*/ 2147483647 h 300"/>
                  <a:gd name="T42" fmla="*/ 2147483647 w 300"/>
                  <a:gd name="T43" fmla="*/ 2147483647 h 300"/>
                  <a:gd name="T44" fmla="*/ 2147483647 w 300"/>
                  <a:gd name="T45" fmla="*/ 2147483647 h 300"/>
                  <a:gd name="T46" fmla="*/ 2147483647 w 300"/>
                  <a:gd name="T47" fmla="*/ 2147483647 h 300"/>
                  <a:gd name="T48" fmla="*/ 2147483647 w 300"/>
                  <a:gd name="T49" fmla="*/ 2147483647 h 300"/>
                  <a:gd name="T50" fmla="*/ 2147483647 w 300"/>
                  <a:gd name="T51" fmla="*/ 2147483647 h 300"/>
                  <a:gd name="T52" fmla="*/ 2147483647 w 300"/>
                  <a:gd name="T53" fmla="*/ 2147483647 h 300"/>
                  <a:gd name="T54" fmla="*/ 2147483647 w 300"/>
                  <a:gd name="T55" fmla="*/ 2147483647 h 300"/>
                  <a:gd name="T56" fmla="*/ 2147483647 w 300"/>
                  <a:gd name="T57" fmla="*/ 2147483647 h 300"/>
                  <a:gd name="T58" fmla="*/ 2147483647 w 300"/>
                  <a:gd name="T59" fmla="*/ 2147483647 h 300"/>
                  <a:gd name="T60" fmla="*/ 2147483647 w 300"/>
                  <a:gd name="T61" fmla="*/ 2147483647 h 300"/>
                  <a:gd name="T62" fmla="*/ 2147483647 w 300"/>
                  <a:gd name="T63" fmla="*/ 2147483647 h 300"/>
                  <a:gd name="T64" fmla="*/ 2147483647 w 300"/>
                  <a:gd name="T65" fmla="*/ 2147483647 h 300"/>
                  <a:gd name="T66" fmla="*/ 2147483647 w 300"/>
                  <a:gd name="T67" fmla="*/ 2147483647 h 300"/>
                  <a:gd name="T68" fmla="*/ 2147483647 w 300"/>
                  <a:gd name="T69" fmla="*/ 2147483647 h 300"/>
                  <a:gd name="T70" fmla="*/ 2147483647 w 300"/>
                  <a:gd name="T71" fmla="*/ 2147483647 h 300"/>
                  <a:gd name="T72" fmla="*/ 2147483647 w 300"/>
                  <a:gd name="T73" fmla="*/ 2147483647 h 300"/>
                  <a:gd name="T74" fmla="*/ 2147483647 w 300"/>
                  <a:gd name="T75" fmla="*/ 2147483647 h 300"/>
                  <a:gd name="T76" fmla="*/ 2147483647 w 300"/>
                  <a:gd name="T77" fmla="*/ 2147483647 h 300"/>
                  <a:gd name="T78" fmla="*/ 2147483647 w 300"/>
                  <a:gd name="T79" fmla="*/ 2147483647 h 300"/>
                  <a:gd name="T80" fmla="*/ 2147483647 w 300"/>
                  <a:gd name="T81" fmla="*/ 2147483647 h 300"/>
                  <a:gd name="T82" fmla="*/ 2147483647 w 300"/>
                  <a:gd name="T83" fmla="*/ 2147483647 h 300"/>
                  <a:gd name="T84" fmla="*/ 2147483647 w 300"/>
                  <a:gd name="T85" fmla="*/ 2147483647 h 300"/>
                  <a:gd name="T86" fmla="*/ 2147483647 w 300"/>
                  <a:gd name="T87" fmla="*/ 2147483647 h 300"/>
                  <a:gd name="T88" fmla="*/ 2147483647 w 300"/>
                  <a:gd name="T89" fmla="*/ 0 h 300"/>
                  <a:gd name="T90" fmla="*/ 2147483647 w 300"/>
                  <a:gd name="T91" fmla="*/ 2147483647 h 300"/>
                  <a:gd name="T92" fmla="*/ 2147483647 w 300"/>
                  <a:gd name="T93" fmla="*/ 2147483647 h 300"/>
                  <a:gd name="T94" fmla="*/ 2147483647 w 300"/>
                  <a:gd name="T95" fmla="*/ 2147483647 h 300"/>
                  <a:gd name="T96" fmla="*/ 2147483647 w 300"/>
                  <a:gd name="T97" fmla="*/ 2147483647 h 300"/>
                  <a:gd name="T98" fmla="*/ 2147483647 w 300"/>
                  <a:gd name="T99" fmla="*/ 2147483647 h 300"/>
                  <a:gd name="T100" fmla="*/ 2147483647 w 300"/>
                  <a:gd name="T101" fmla="*/ 2147483647 h 300"/>
                  <a:gd name="T102" fmla="*/ 2147483647 w 300"/>
                  <a:gd name="T103" fmla="*/ 2147483647 h 300"/>
                  <a:gd name="T104" fmla="*/ 2147483647 w 300"/>
                  <a:gd name="T105" fmla="*/ 2147483647 h 300"/>
                  <a:gd name="T106" fmla="*/ 2147483647 w 300"/>
                  <a:gd name="T107" fmla="*/ 0 h 30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300"/>
                  <a:gd name="T163" fmla="*/ 0 h 300"/>
                  <a:gd name="T164" fmla="*/ 300 w 300"/>
                  <a:gd name="T165" fmla="*/ 300 h 30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300" h="300">
                    <a:moveTo>
                      <a:pt x="30" y="90"/>
                    </a:moveTo>
                    <a:lnTo>
                      <a:pt x="104" y="90"/>
                    </a:lnTo>
                    <a:lnTo>
                      <a:pt x="116" y="92"/>
                    </a:lnTo>
                    <a:lnTo>
                      <a:pt x="126" y="98"/>
                    </a:lnTo>
                    <a:lnTo>
                      <a:pt x="132" y="108"/>
                    </a:lnTo>
                    <a:lnTo>
                      <a:pt x="134" y="120"/>
                    </a:lnTo>
                    <a:lnTo>
                      <a:pt x="134" y="166"/>
                    </a:lnTo>
                    <a:lnTo>
                      <a:pt x="132" y="176"/>
                    </a:lnTo>
                    <a:lnTo>
                      <a:pt x="126" y="186"/>
                    </a:lnTo>
                    <a:lnTo>
                      <a:pt x="116" y="194"/>
                    </a:lnTo>
                    <a:lnTo>
                      <a:pt x="104" y="196"/>
                    </a:lnTo>
                    <a:lnTo>
                      <a:pt x="104" y="270"/>
                    </a:lnTo>
                    <a:lnTo>
                      <a:pt x="102" y="282"/>
                    </a:lnTo>
                    <a:lnTo>
                      <a:pt x="96" y="292"/>
                    </a:lnTo>
                    <a:lnTo>
                      <a:pt x="86" y="298"/>
                    </a:lnTo>
                    <a:lnTo>
                      <a:pt x="74" y="300"/>
                    </a:lnTo>
                    <a:lnTo>
                      <a:pt x="60" y="300"/>
                    </a:lnTo>
                    <a:lnTo>
                      <a:pt x="48" y="298"/>
                    </a:lnTo>
                    <a:lnTo>
                      <a:pt x="38" y="292"/>
                    </a:lnTo>
                    <a:lnTo>
                      <a:pt x="32" y="282"/>
                    </a:lnTo>
                    <a:lnTo>
                      <a:pt x="30" y="270"/>
                    </a:lnTo>
                    <a:lnTo>
                      <a:pt x="30" y="196"/>
                    </a:lnTo>
                    <a:lnTo>
                      <a:pt x="18" y="194"/>
                    </a:lnTo>
                    <a:lnTo>
                      <a:pt x="8" y="186"/>
                    </a:lnTo>
                    <a:lnTo>
                      <a:pt x="2" y="176"/>
                    </a:lnTo>
                    <a:lnTo>
                      <a:pt x="0" y="166"/>
                    </a:lnTo>
                    <a:lnTo>
                      <a:pt x="0" y="120"/>
                    </a:lnTo>
                    <a:lnTo>
                      <a:pt x="2" y="108"/>
                    </a:lnTo>
                    <a:lnTo>
                      <a:pt x="8" y="98"/>
                    </a:lnTo>
                    <a:lnTo>
                      <a:pt x="18" y="92"/>
                    </a:lnTo>
                    <a:lnTo>
                      <a:pt x="30" y="90"/>
                    </a:lnTo>
                    <a:close/>
                    <a:moveTo>
                      <a:pt x="60" y="0"/>
                    </a:moveTo>
                    <a:lnTo>
                      <a:pt x="74" y="0"/>
                    </a:lnTo>
                    <a:lnTo>
                      <a:pt x="86" y="2"/>
                    </a:lnTo>
                    <a:lnTo>
                      <a:pt x="96" y="8"/>
                    </a:lnTo>
                    <a:lnTo>
                      <a:pt x="102" y="18"/>
                    </a:lnTo>
                    <a:lnTo>
                      <a:pt x="104" y="30"/>
                    </a:lnTo>
                    <a:lnTo>
                      <a:pt x="104" y="44"/>
                    </a:lnTo>
                    <a:lnTo>
                      <a:pt x="102" y="56"/>
                    </a:lnTo>
                    <a:lnTo>
                      <a:pt x="96" y="66"/>
                    </a:lnTo>
                    <a:lnTo>
                      <a:pt x="86" y="72"/>
                    </a:lnTo>
                    <a:lnTo>
                      <a:pt x="74" y="74"/>
                    </a:lnTo>
                    <a:lnTo>
                      <a:pt x="60" y="74"/>
                    </a:lnTo>
                    <a:lnTo>
                      <a:pt x="48" y="72"/>
                    </a:lnTo>
                    <a:lnTo>
                      <a:pt x="38" y="66"/>
                    </a:lnTo>
                    <a:lnTo>
                      <a:pt x="32" y="56"/>
                    </a:lnTo>
                    <a:lnTo>
                      <a:pt x="30" y="44"/>
                    </a:lnTo>
                    <a:lnTo>
                      <a:pt x="30" y="30"/>
                    </a:lnTo>
                    <a:lnTo>
                      <a:pt x="32" y="18"/>
                    </a:lnTo>
                    <a:lnTo>
                      <a:pt x="38" y="8"/>
                    </a:lnTo>
                    <a:lnTo>
                      <a:pt x="48" y="2"/>
                    </a:lnTo>
                    <a:lnTo>
                      <a:pt x="60" y="0"/>
                    </a:lnTo>
                    <a:close/>
                    <a:moveTo>
                      <a:pt x="276" y="112"/>
                    </a:moveTo>
                    <a:lnTo>
                      <a:pt x="300" y="186"/>
                    </a:lnTo>
                    <a:lnTo>
                      <a:pt x="300" y="190"/>
                    </a:lnTo>
                    <a:lnTo>
                      <a:pt x="300" y="196"/>
                    </a:lnTo>
                    <a:lnTo>
                      <a:pt x="298" y="208"/>
                    </a:lnTo>
                    <a:lnTo>
                      <a:pt x="292" y="216"/>
                    </a:lnTo>
                    <a:lnTo>
                      <a:pt x="282" y="224"/>
                    </a:lnTo>
                    <a:lnTo>
                      <a:pt x="270" y="226"/>
                    </a:lnTo>
                    <a:lnTo>
                      <a:pt x="270" y="270"/>
                    </a:lnTo>
                    <a:lnTo>
                      <a:pt x="268" y="282"/>
                    </a:lnTo>
                    <a:lnTo>
                      <a:pt x="262" y="292"/>
                    </a:lnTo>
                    <a:lnTo>
                      <a:pt x="252" y="298"/>
                    </a:lnTo>
                    <a:lnTo>
                      <a:pt x="240" y="300"/>
                    </a:lnTo>
                    <a:lnTo>
                      <a:pt x="226" y="300"/>
                    </a:lnTo>
                    <a:lnTo>
                      <a:pt x="214" y="298"/>
                    </a:lnTo>
                    <a:lnTo>
                      <a:pt x="204" y="292"/>
                    </a:lnTo>
                    <a:lnTo>
                      <a:pt x="198" y="282"/>
                    </a:lnTo>
                    <a:lnTo>
                      <a:pt x="196" y="270"/>
                    </a:lnTo>
                    <a:lnTo>
                      <a:pt x="196" y="226"/>
                    </a:lnTo>
                    <a:lnTo>
                      <a:pt x="184" y="224"/>
                    </a:lnTo>
                    <a:lnTo>
                      <a:pt x="174" y="216"/>
                    </a:lnTo>
                    <a:lnTo>
                      <a:pt x="168" y="208"/>
                    </a:lnTo>
                    <a:lnTo>
                      <a:pt x="164" y="196"/>
                    </a:lnTo>
                    <a:lnTo>
                      <a:pt x="166" y="190"/>
                    </a:lnTo>
                    <a:lnTo>
                      <a:pt x="166" y="188"/>
                    </a:lnTo>
                    <a:lnTo>
                      <a:pt x="166" y="186"/>
                    </a:lnTo>
                    <a:lnTo>
                      <a:pt x="188" y="112"/>
                    </a:lnTo>
                    <a:lnTo>
                      <a:pt x="190" y="110"/>
                    </a:lnTo>
                    <a:lnTo>
                      <a:pt x="190" y="108"/>
                    </a:lnTo>
                    <a:lnTo>
                      <a:pt x="196" y="98"/>
                    </a:lnTo>
                    <a:lnTo>
                      <a:pt x="206" y="92"/>
                    </a:lnTo>
                    <a:lnTo>
                      <a:pt x="218" y="90"/>
                    </a:lnTo>
                    <a:lnTo>
                      <a:pt x="248" y="90"/>
                    </a:lnTo>
                    <a:lnTo>
                      <a:pt x="260" y="92"/>
                    </a:lnTo>
                    <a:lnTo>
                      <a:pt x="270" y="98"/>
                    </a:lnTo>
                    <a:lnTo>
                      <a:pt x="276" y="108"/>
                    </a:lnTo>
                    <a:lnTo>
                      <a:pt x="276" y="112"/>
                    </a:lnTo>
                    <a:close/>
                    <a:moveTo>
                      <a:pt x="226" y="0"/>
                    </a:moveTo>
                    <a:lnTo>
                      <a:pt x="240" y="0"/>
                    </a:lnTo>
                    <a:lnTo>
                      <a:pt x="252" y="2"/>
                    </a:lnTo>
                    <a:lnTo>
                      <a:pt x="262" y="8"/>
                    </a:lnTo>
                    <a:lnTo>
                      <a:pt x="268" y="18"/>
                    </a:lnTo>
                    <a:lnTo>
                      <a:pt x="270" y="30"/>
                    </a:lnTo>
                    <a:lnTo>
                      <a:pt x="270" y="44"/>
                    </a:lnTo>
                    <a:lnTo>
                      <a:pt x="268" y="56"/>
                    </a:lnTo>
                    <a:lnTo>
                      <a:pt x="262" y="66"/>
                    </a:lnTo>
                    <a:lnTo>
                      <a:pt x="252" y="72"/>
                    </a:lnTo>
                    <a:lnTo>
                      <a:pt x="240" y="74"/>
                    </a:lnTo>
                    <a:lnTo>
                      <a:pt x="226" y="74"/>
                    </a:lnTo>
                    <a:lnTo>
                      <a:pt x="214" y="72"/>
                    </a:lnTo>
                    <a:lnTo>
                      <a:pt x="204" y="66"/>
                    </a:lnTo>
                    <a:lnTo>
                      <a:pt x="198" y="56"/>
                    </a:lnTo>
                    <a:lnTo>
                      <a:pt x="196" y="44"/>
                    </a:lnTo>
                    <a:lnTo>
                      <a:pt x="196" y="30"/>
                    </a:lnTo>
                    <a:lnTo>
                      <a:pt x="198" y="18"/>
                    </a:lnTo>
                    <a:lnTo>
                      <a:pt x="204" y="8"/>
                    </a:lnTo>
                    <a:lnTo>
                      <a:pt x="214" y="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00B0F0">
                  <a:alpha val="65097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486" name="Freeform 2175"/>
              <p:cNvSpPr>
                <a:spLocks noEditPoints="1"/>
              </p:cNvSpPr>
              <p:nvPr/>
            </p:nvSpPr>
            <p:spPr bwMode="auto">
              <a:xfrm>
                <a:off x="5508104" y="2532827"/>
                <a:ext cx="567947" cy="567947"/>
              </a:xfrm>
              <a:custGeom>
                <a:avLst/>
                <a:gdLst>
                  <a:gd name="T0" fmla="*/ 2147483647 w 300"/>
                  <a:gd name="T1" fmla="*/ 2147483647 h 300"/>
                  <a:gd name="T2" fmla="*/ 2147483647 w 300"/>
                  <a:gd name="T3" fmla="*/ 2147483647 h 300"/>
                  <a:gd name="T4" fmla="*/ 2147483647 w 300"/>
                  <a:gd name="T5" fmla="*/ 2147483647 h 300"/>
                  <a:gd name="T6" fmla="*/ 2147483647 w 300"/>
                  <a:gd name="T7" fmla="*/ 2147483647 h 300"/>
                  <a:gd name="T8" fmla="*/ 2147483647 w 300"/>
                  <a:gd name="T9" fmla="*/ 2147483647 h 300"/>
                  <a:gd name="T10" fmla="*/ 2147483647 w 300"/>
                  <a:gd name="T11" fmla="*/ 2147483647 h 300"/>
                  <a:gd name="T12" fmla="*/ 2147483647 w 300"/>
                  <a:gd name="T13" fmla="*/ 2147483647 h 300"/>
                  <a:gd name="T14" fmla="*/ 2147483647 w 300"/>
                  <a:gd name="T15" fmla="*/ 2147483647 h 300"/>
                  <a:gd name="T16" fmla="*/ 2147483647 w 300"/>
                  <a:gd name="T17" fmla="*/ 2147483647 h 300"/>
                  <a:gd name="T18" fmla="*/ 2147483647 w 300"/>
                  <a:gd name="T19" fmla="*/ 2147483647 h 300"/>
                  <a:gd name="T20" fmla="*/ 2147483647 w 300"/>
                  <a:gd name="T21" fmla="*/ 2147483647 h 300"/>
                  <a:gd name="T22" fmla="*/ 0 w 300"/>
                  <a:gd name="T23" fmla="*/ 2147483647 h 300"/>
                  <a:gd name="T24" fmla="*/ 2147483647 w 300"/>
                  <a:gd name="T25" fmla="*/ 2147483647 h 300"/>
                  <a:gd name="T26" fmla="*/ 2147483647 w 300"/>
                  <a:gd name="T27" fmla="*/ 2147483647 h 300"/>
                  <a:gd name="T28" fmla="*/ 2147483647 w 300"/>
                  <a:gd name="T29" fmla="*/ 0 h 300"/>
                  <a:gd name="T30" fmla="*/ 2147483647 w 300"/>
                  <a:gd name="T31" fmla="*/ 2147483647 h 300"/>
                  <a:gd name="T32" fmla="*/ 2147483647 w 300"/>
                  <a:gd name="T33" fmla="*/ 2147483647 h 300"/>
                  <a:gd name="T34" fmla="*/ 2147483647 w 300"/>
                  <a:gd name="T35" fmla="*/ 2147483647 h 300"/>
                  <a:gd name="T36" fmla="*/ 2147483647 w 300"/>
                  <a:gd name="T37" fmla="*/ 2147483647 h 300"/>
                  <a:gd name="T38" fmla="*/ 2147483647 w 300"/>
                  <a:gd name="T39" fmla="*/ 2147483647 h 300"/>
                  <a:gd name="T40" fmla="*/ 2147483647 w 300"/>
                  <a:gd name="T41" fmla="*/ 2147483647 h 300"/>
                  <a:gd name="T42" fmla="*/ 2147483647 w 300"/>
                  <a:gd name="T43" fmla="*/ 2147483647 h 300"/>
                  <a:gd name="T44" fmla="*/ 2147483647 w 300"/>
                  <a:gd name="T45" fmla="*/ 2147483647 h 300"/>
                  <a:gd name="T46" fmla="*/ 2147483647 w 300"/>
                  <a:gd name="T47" fmla="*/ 2147483647 h 300"/>
                  <a:gd name="T48" fmla="*/ 2147483647 w 300"/>
                  <a:gd name="T49" fmla="*/ 2147483647 h 300"/>
                  <a:gd name="T50" fmla="*/ 2147483647 w 300"/>
                  <a:gd name="T51" fmla="*/ 2147483647 h 300"/>
                  <a:gd name="T52" fmla="*/ 2147483647 w 300"/>
                  <a:gd name="T53" fmla="*/ 2147483647 h 300"/>
                  <a:gd name="T54" fmla="*/ 2147483647 w 300"/>
                  <a:gd name="T55" fmla="*/ 2147483647 h 300"/>
                  <a:gd name="T56" fmla="*/ 2147483647 w 300"/>
                  <a:gd name="T57" fmla="*/ 2147483647 h 300"/>
                  <a:gd name="T58" fmla="*/ 2147483647 w 300"/>
                  <a:gd name="T59" fmla="*/ 2147483647 h 300"/>
                  <a:gd name="T60" fmla="*/ 2147483647 w 300"/>
                  <a:gd name="T61" fmla="*/ 2147483647 h 300"/>
                  <a:gd name="T62" fmla="*/ 2147483647 w 300"/>
                  <a:gd name="T63" fmla="*/ 2147483647 h 300"/>
                  <a:gd name="T64" fmla="*/ 2147483647 w 300"/>
                  <a:gd name="T65" fmla="*/ 2147483647 h 300"/>
                  <a:gd name="T66" fmla="*/ 2147483647 w 300"/>
                  <a:gd name="T67" fmla="*/ 2147483647 h 300"/>
                  <a:gd name="T68" fmla="*/ 2147483647 w 300"/>
                  <a:gd name="T69" fmla="*/ 2147483647 h 300"/>
                  <a:gd name="T70" fmla="*/ 2147483647 w 300"/>
                  <a:gd name="T71" fmla="*/ 2147483647 h 300"/>
                  <a:gd name="T72" fmla="*/ 2147483647 w 300"/>
                  <a:gd name="T73" fmla="*/ 2147483647 h 300"/>
                  <a:gd name="T74" fmla="*/ 2147483647 w 300"/>
                  <a:gd name="T75" fmla="*/ 2147483647 h 300"/>
                  <a:gd name="T76" fmla="*/ 2147483647 w 300"/>
                  <a:gd name="T77" fmla="*/ 2147483647 h 300"/>
                  <a:gd name="T78" fmla="*/ 2147483647 w 300"/>
                  <a:gd name="T79" fmla="*/ 2147483647 h 300"/>
                  <a:gd name="T80" fmla="*/ 2147483647 w 300"/>
                  <a:gd name="T81" fmla="*/ 2147483647 h 300"/>
                  <a:gd name="T82" fmla="*/ 2147483647 w 300"/>
                  <a:gd name="T83" fmla="*/ 2147483647 h 300"/>
                  <a:gd name="T84" fmla="*/ 2147483647 w 300"/>
                  <a:gd name="T85" fmla="*/ 2147483647 h 300"/>
                  <a:gd name="T86" fmla="*/ 2147483647 w 300"/>
                  <a:gd name="T87" fmla="*/ 2147483647 h 300"/>
                  <a:gd name="T88" fmla="*/ 2147483647 w 300"/>
                  <a:gd name="T89" fmla="*/ 0 h 300"/>
                  <a:gd name="T90" fmla="*/ 2147483647 w 300"/>
                  <a:gd name="T91" fmla="*/ 2147483647 h 300"/>
                  <a:gd name="T92" fmla="*/ 2147483647 w 300"/>
                  <a:gd name="T93" fmla="*/ 2147483647 h 300"/>
                  <a:gd name="T94" fmla="*/ 2147483647 w 300"/>
                  <a:gd name="T95" fmla="*/ 2147483647 h 300"/>
                  <a:gd name="T96" fmla="*/ 2147483647 w 300"/>
                  <a:gd name="T97" fmla="*/ 2147483647 h 300"/>
                  <a:gd name="T98" fmla="*/ 2147483647 w 300"/>
                  <a:gd name="T99" fmla="*/ 2147483647 h 300"/>
                  <a:gd name="T100" fmla="*/ 2147483647 w 300"/>
                  <a:gd name="T101" fmla="*/ 2147483647 h 300"/>
                  <a:gd name="T102" fmla="*/ 2147483647 w 300"/>
                  <a:gd name="T103" fmla="*/ 2147483647 h 300"/>
                  <a:gd name="T104" fmla="*/ 2147483647 w 300"/>
                  <a:gd name="T105" fmla="*/ 2147483647 h 300"/>
                  <a:gd name="T106" fmla="*/ 2147483647 w 300"/>
                  <a:gd name="T107" fmla="*/ 0 h 30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300"/>
                  <a:gd name="T163" fmla="*/ 0 h 300"/>
                  <a:gd name="T164" fmla="*/ 300 w 300"/>
                  <a:gd name="T165" fmla="*/ 300 h 30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300" h="300">
                    <a:moveTo>
                      <a:pt x="30" y="90"/>
                    </a:moveTo>
                    <a:lnTo>
                      <a:pt x="104" y="90"/>
                    </a:lnTo>
                    <a:lnTo>
                      <a:pt x="116" y="92"/>
                    </a:lnTo>
                    <a:lnTo>
                      <a:pt x="126" y="98"/>
                    </a:lnTo>
                    <a:lnTo>
                      <a:pt x="132" y="108"/>
                    </a:lnTo>
                    <a:lnTo>
                      <a:pt x="134" y="120"/>
                    </a:lnTo>
                    <a:lnTo>
                      <a:pt x="134" y="166"/>
                    </a:lnTo>
                    <a:lnTo>
                      <a:pt x="132" y="176"/>
                    </a:lnTo>
                    <a:lnTo>
                      <a:pt x="126" y="186"/>
                    </a:lnTo>
                    <a:lnTo>
                      <a:pt x="116" y="194"/>
                    </a:lnTo>
                    <a:lnTo>
                      <a:pt x="104" y="196"/>
                    </a:lnTo>
                    <a:lnTo>
                      <a:pt x="104" y="270"/>
                    </a:lnTo>
                    <a:lnTo>
                      <a:pt x="102" y="282"/>
                    </a:lnTo>
                    <a:lnTo>
                      <a:pt x="96" y="292"/>
                    </a:lnTo>
                    <a:lnTo>
                      <a:pt x="86" y="298"/>
                    </a:lnTo>
                    <a:lnTo>
                      <a:pt x="74" y="300"/>
                    </a:lnTo>
                    <a:lnTo>
                      <a:pt x="60" y="300"/>
                    </a:lnTo>
                    <a:lnTo>
                      <a:pt x="48" y="298"/>
                    </a:lnTo>
                    <a:lnTo>
                      <a:pt x="38" y="292"/>
                    </a:lnTo>
                    <a:lnTo>
                      <a:pt x="32" y="282"/>
                    </a:lnTo>
                    <a:lnTo>
                      <a:pt x="30" y="270"/>
                    </a:lnTo>
                    <a:lnTo>
                      <a:pt x="30" y="196"/>
                    </a:lnTo>
                    <a:lnTo>
                      <a:pt x="18" y="194"/>
                    </a:lnTo>
                    <a:lnTo>
                      <a:pt x="8" y="186"/>
                    </a:lnTo>
                    <a:lnTo>
                      <a:pt x="2" y="176"/>
                    </a:lnTo>
                    <a:lnTo>
                      <a:pt x="0" y="166"/>
                    </a:lnTo>
                    <a:lnTo>
                      <a:pt x="0" y="120"/>
                    </a:lnTo>
                    <a:lnTo>
                      <a:pt x="2" y="108"/>
                    </a:lnTo>
                    <a:lnTo>
                      <a:pt x="8" y="98"/>
                    </a:lnTo>
                    <a:lnTo>
                      <a:pt x="18" y="92"/>
                    </a:lnTo>
                    <a:lnTo>
                      <a:pt x="30" y="90"/>
                    </a:lnTo>
                    <a:close/>
                    <a:moveTo>
                      <a:pt x="60" y="0"/>
                    </a:moveTo>
                    <a:lnTo>
                      <a:pt x="74" y="0"/>
                    </a:lnTo>
                    <a:lnTo>
                      <a:pt x="86" y="2"/>
                    </a:lnTo>
                    <a:lnTo>
                      <a:pt x="96" y="8"/>
                    </a:lnTo>
                    <a:lnTo>
                      <a:pt x="102" y="18"/>
                    </a:lnTo>
                    <a:lnTo>
                      <a:pt x="104" y="30"/>
                    </a:lnTo>
                    <a:lnTo>
                      <a:pt x="104" y="44"/>
                    </a:lnTo>
                    <a:lnTo>
                      <a:pt x="102" y="56"/>
                    </a:lnTo>
                    <a:lnTo>
                      <a:pt x="96" y="66"/>
                    </a:lnTo>
                    <a:lnTo>
                      <a:pt x="86" y="72"/>
                    </a:lnTo>
                    <a:lnTo>
                      <a:pt x="74" y="74"/>
                    </a:lnTo>
                    <a:lnTo>
                      <a:pt x="60" y="74"/>
                    </a:lnTo>
                    <a:lnTo>
                      <a:pt x="48" y="72"/>
                    </a:lnTo>
                    <a:lnTo>
                      <a:pt x="38" y="66"/>
                    </a:lnTo>
                    <a:lnTo>
                      <a:pt x="32" y="56"/>
                    </a:lnTo>
                    <a:lnTo>
                      <a:pt x="30" y="44"/>
                    </a:lnTo>
                    <a:lnTo>
                      <a:pt x="30" y="30"/>
                    </a:lnTo>
                    <a:lnTo>
                      <a:pt x="32" y="18"/>
                    </a:lnTo>
                    <a:lnTo>
                      <a:pt x="38" y="8"/>
                    </a:lnTo>
                    <a:lnTo>
                      <a:pt x="48" y="2"/>
                    </a:lnTo>
                    <a:lnTo>
                      <a:pt x="60" y="0"/>
                    </a:lnTo>
                    <a:close/>
                    <a:moveTo>
                      <a:pt x="276" y="112"/>
                    </a:moveTo>
                    <a:lnTo>
                      <a:pt x="300" y="186"/>
                    </a:lnTo>
                    <a:lnTo>
                      <a:pt x="300" y="190"/>
                    </a:lnTo>
                    <a:lnTo>
                      <a:pt x="300" y="196"/>
                    </a:lnTo>
                    <a:lnTo>
                      <a:pt x="298" y="208"/>
                    </a:lnTo>
                    <a:lnTo>
                      <a:pt x="292" y="216"/>
                    </a:lnTo>
                    <a:lnTo>
                      <a:pt x="282" y="224"/>
                    </a:lnTo>
                    <a:lnTo>
                      <a:pt x="270" y="226"/>
                    </a:lnTo>
                    <a:lnTo>
                      <a:pt x="270" y="270"/>
                    </a:lnTo>
                    <a:lnTo>
                      <a:pt x="268" y="282"/>
                    </a:lnTo>
                    <a:lnTo>
                      <a:pt x="262" y="292"/>
                    </a:lnTo>
                    <a:lnTo>
                      <a:pt x="252" y="298"/>
                    </a:lnTo>
                    <a:lnTo>
                      <a:pt x="240" y="300"/>
                    </a:lnTo>
                    <a:lnTo>
                      <a:pt x="226" y="300"/>
                    </a:lnTo>
                    <a:lnTo>
                      <a:pt x="214" y="298"/>
                    </a:lnTo>
                    <a:lnTo>
                      <a:pt x="204" y="292"/>
                    </a:lnTo>
                    <a:lnTo>
                      <a:pt x="198" y="282"/>
                    </a:lnTo>
                    <a:lnTo>
                      <a:pt x="196" y="270"/>
                    </a:lnTo>
                    <a:lnTo>
                      <a:pt x="196" y="226"/>
                    </a:lnTo>
                    <a:lnTo>
                      <a:pt x="184" y="224"/>
                    </a:lnTo>
                    <a:lnTo>
                      <a:pt x="174" y="216"/>
                    </a:lnTo>
                    <a:lnTo>
                      <a:pt x="168" y="208"/>
                    </a:lnTo>
                    <a:lnTo>
                      <a:pt x="164" y="196"/>
                    </a:lnTo>
                    <a:lnTo>
                      <a:pt x="166" y="190"/>
                    </a:lnTo>
                    <a:lnTo>
                      <a:pt x="166" y="188"/>
                    </a:lnTo>
                    <a:lnTo>
                      <a:pt x="166" y="186"/>
                    </a:lnTo>
                    <a:lnTo>
                      <a:pt x="188" y="112"/>
                    </a:lnTo>
                    <a:lnTo>
                      <a:pt x="190" y="110"/>
                    </a:lnTo>
                    <a:lnTo>
                      <a:pt x="190" y="108"/>
                    </a:lnTo>
                    <a:lnTo>
                      <a:pt x="196" y="98"/>
                    </a:lnTo>
                    <a:lnTo>
                      <a:pt x="206" y="92"/>
                    </a:lnTo>
                    <a:lnTo>
                      <a:pt x="218" y="90"/>
                    </a:lnTo>
                    <a:lnTo>
                      <a:pt x="248" y="90"/>
                    </a:lnTo>
                    <a:lnTo>
                      <a:pt x="260" y="92"/>
                    </a:lnTo>
                    <a:lnTo>
                      <a:pt x="270" y="98"/>
                    </a:lnTo>
                    <a:lnTo>
                      <a:pt x="276" y="108"/>
                    </a:lnTo>
                    <a:lnTo>
                      <a:pt x="276" y="112"/>
                    </a:lnTo>
                    <a:close/>
                    <a:moveTo>
                      <a:pt x="226" y="0"/>
                    </a:moveTo>
                    <a:lnTo>
                      <a:pt x="240" y="0"/>
                    </a:lnTo>
                    <a:lnTo>
                      <a:pt x="252" y="2"/>
                    </a:lnTo>
                    <a:lnTo>
                      <a:pt x="262" y="8"/>
                    </a:lnTo>
                    <a:lnTo>
                      <a:pt x="268" y="18"/>
                    </a:lnTo>
                    <a:lnTo>
                      <a:pt x="270" y="30"/>
                    </a:lnTo>
                    <a:lnTo>
                      <a:pt x="270" y="44"/>
                    </a:lnTo>
                    <a:lnTo>
                      <a:pt x="268" y="56"/>
                    </a:lnTo>
                    <a:lnTo>
                      <a:pt x="262" y="66"/>
                    </a:lnTo>
                    <a:lnTo>
                      <a:pt x="252" y="72"/>
                    </a:lnTo>
                    <a:lnTo>
                      <a:pt x="240" y="74"/>
                    </a:lnTo>
                    <a:lnTo>
                      <a:pt x="226" y="74"/>
                    </a:lnTo>
                    <a:lnTo>
                      <a:pt x="214" y="72"/>
                    </a:lnTo>
                    <a:lnTo>
                      <a:pt x="204" y="66"/>
                    </a:lnTo>
                    <a:lnTo>
                      <a:pt x="198" y="56"/>
                    </a:lnTo>
                    <a:lnTo>
                      <a:pt x="196" y="44"/>
                    </a:lnTo>
                    <a:lnTo>
                      <a:pt x="196" y="30"/>
                    </a:lnTo>
                    <a:lnTo>
                      <a:pt x="198" y="18"/>
                    </a:lnTo>
                    <a:lnTo>
                      <a:pt x="204" y="8"/>
                    </a:lnTo>
                    <a:lnTo>
                      <a:pt x="214" y="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00B0F0">
                  <a:alpha val="65097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487" name="Freeform 2175"/>
              <p:cNvSpPr>
                <a:spLocks noEditPoints="1"/>
              </p:cNvSpPr>
              <p:nvPr/>
            </p:nvSpPr>
            <p:spPr bwMode="auto">
              <a:xfrm>
                <a:off x="5427857" y="3136903"/>
                <a:ext cx="728439" cy="728439"/>
              </a:xfrm>
              <a:custGeom>
                <a:avLst/>
                <a:gdLst>
                  <a:gd name="T0" fmla="*/ 2147483647 w 300"/>
                  <a:gd name="T1" fmla="*/ 2147483647 h 300"/>
                  <a:gd name="T2" fmla="*/ 2147483647 w 300"/>
                  <a:gd name="T3" fmla="*/ 2147483647 h 300"/>
                  <a:gd name="T4" fmla="*/ 2147483647 w 300"/>
                  <a:gd name="T5" fmla="*/ 2147483647 h 300"/>
                  <a:gd name="T6" fmla="*/ 2147483647 w 300"/>
                  <a:gd name="T7" fmla="*/ 2147483647 h 300"/>
                  <a:gd name="T8" fmla="*/ 2147483647 w 300"/>
                  <a:gd name="T9" fmla="*/ 2147483647 h 300"/>
                  <a:gd name="T10" fmla="*/ 2147483647 w 300"/>
                  <a:gd name="T11" fmla="*/ 2147483647 h 300"/>
                  <a:gd name="T12" fmla="*/ 2147483647 w 300"/>
                  <a:gd name="T13" fmla="*/ 2147483647 h 300"/>
                  <a:gd name="T14" fmla="*/ 2147483647 w 300"/>
                  <a:gd name="T15" fmla="*/ 2147483647 h 300"/>
                  <a:gd name="T16" fmla="*/ 2147483647 w 300"/>
                  <a:gd name="T17" fmla="*/ 2147483647 h 300"/>
                  <a:gd name="T18" fmla="*/ 2147483647 w 300"/>
                  <a:gd name="T19" fmla="*/ 2147483647 h 300"/>
                  <a:gd name="T20" fmla="*/ 2147483647 w 300"/>
                  <a:gd name="T21" fmla="*/ 2147483647 h 300"/>
                  <a:gd name="T22" fmla="*/ 0 w 300"/>
                  <a:gd name="T23" fmla="*/ 2147483647 h 300"/>
                  <a:gd name="T24" fmla="*/ 2147483647 w 300"/>
                  <a:gd name="T25" fmla="*/ 2147483647 h 300"/>
                  <a:gd name="T26" fmla="*/ 2147483647 w 300"/>
                  <a:gd name="T27" fmla="*/ 2147483647 h 300"/>
                  <a:gd name="T28" fmla="*/ 2147483647 w 300"/>
                  <a:gd name="T29" fmla="*/ 0 h 300"/>
                  <a:gd name="T30" fmla="*/ 2147483647 w 300"/>
                  <a:gd name="T31" fmla="*/ 2147483647 h 300"/>
                  <a:gd name="T32" fmla="*/ 2147483647 w 300"/>
                  <a:gd name="T33" fmla="*/ 2147483647 h 300"/>
                  <a:gd name="T34" fmla="*/ 2147483647 w 300"/>
                  <a:gd name="T35" fmla="*/ 2147483647 h 300"/>
                  <a:gd name="T36" fmla="*/ 2147483647 w 300"/>
                  <a:gd name="T37" fmla="*/ 2147483647 h 300"/>
                  <a:gd name="T38" fmla="*/ 2147483647 w 300"/>
                  <a:gd name="T39" fmla="*/ 2147483647 h 300"/>
                  <a:gd name="T40" fmla="*/ 2147483647 w 300"/>
                  <a:gd name="T41" fmla="*/ 2147483647 h 300"/>
                  <a:gd name="T42" fmla="*/ 2147483647 w 300"/>
                  <a:gd name="T43" fmla="*/ 2147483647 h 300"/>
                  <a:gd name="T44" fmla="*/ 2147483647 w 300"/>
                  <a:gd name="T45" fmla="*/ 2147483647 h 300"/>
                  <a:gd name="T46" fmla="*/ 2147483647 w 300"/>
                  <a:gd name="T47" fmla="*/ 2147483647 h 300"/>
                  <a:gd name="T48" fmla="*/ 2147483647 w 300"/>
                  <a:gd name="T49" fmla="*/ 2147483647 h 300"/>
                  <a:gd name="T50" fmla="*/ 2147483647 w 300"/>
                  <a:gd name="T51" fmla="*/ 2147483647 h 300"/>
                  <a:gd name="T52" fmla="*/ 2147483647 w 300"/>
                  <a:gd name="T53" fmla="*/ 2147483647 h 300"/>
                  <a:gd name="T54" fmla="*/ 2147483647 w 300"/>
                  <a:gd name="T55" fmla="*/ 2147483647 h 300"/>
                  <a:gd name="T56" fmla="*/ 2147483647 w 300"/>
                  <a:gd name="T57" fmla="*/ 2147483647 h 300"/>
                  <a:gd name="T58" fmla="*/ 2147483647 w 300"/>
                  <a:gd name="T59" fmla="*/ 2147483647 h 300"/>
                  <a:gd name="T60" fmla="*/ 2147483647 w 300"/>
                  <a:gd name="T61" fmla="*/ 2147483647 h 300"/>
                  <a:gd name="T62" fmla="*/ 2147483647 w 300"/>
                  <a:gd name="T63" fmla="*/ 2147483647 h 300"/>
                  <a:gd name="T64" fmla="*/ 2147483647 w 300"/>
                  <a:gd name="T65" fmla="*/ 2147483647 h 300"/>
                  <a:gd name="T66" fmla="*/ 2147483647 w 300"/>
                  <a:gd name="T67" fmla="*/ 2147483647 h 300"/>
                  <a:gd name="T68" fmla="*/ 2147483647 w 300"/>
                  <a:gd name="T69" fmla="*/ 2147483647 h 300"/>
                  <a:gd name="T70" fmla="*/ 2147483647 w 300"/>
                  <a:gd name="T71" fmla="*/ 2147483647 h 300"/>
                  <a:gd name="T72" fmla="*/ 2147483647 w 300"/>
                  <a:gd name="T73" fmla="*/ 2147483647 h 300"/>
                  <a:gd name="T74" fmla="*/ 2147483647 w 300"/>
                  <a:gd name="T75" fmla="*/ 2147483647 h 300"/>
                  <a:gd name="T76" fmla="*/ 2147483647 w 300"/>
                  <a:gd name="T77" fmla="*/ 2147483647 h 300"/>
                  <a:gd name="T78" fmla="*/ 2147483647 w 300"/>
                  <a:gd name="T79" fmla="*/ 2147483647 h 300"/>
                  <a:gd name="T80" fmla="*/ 2147483647 w 300"/>
                  <a:gd name="T81" fmla="*/ 2147483647 h 300"/>
                  <a:gd name="T82" fmla="*/ 2147483647 w 300"/>
                  <a:gd name="T83" fmla="*/ 2147483647 h 300"/>
                  <a:gd name="T84" fmla="*/ 2147483647 w 300"/>
                  <a:gd name="T85" fmla="*/ 2147483647 h 300"/>
                  <a:gd name="T86" fmla="*/ 2147483647 w 300"/>
                  <a:gd name="T87" fmla="*/ 2147483647 h 300"/>
                  <a:gd name="T88" fmla="*/ 2147483647 w 300"/>
                  <a:gd name="T89" fmla="*/ 0 h 300"/>
                  <a:gd name="T90" fmla="*/ 2147483647 w 300"/>
                  <a:gd name="T91" fmla="*/ 2147483647 h 300"/>
                  <a:gd name="T92" fmla="*/ 2147483647 w 300"/>
                  <a:gd name="T93" fmla="*/ 2147483647 h 300"/>
                  <a:gd name="T94" fmla="*/ 2147483647 w 300"/>
                  <a:gd name="T95" fmla="*/ 2147483647 h 300"/>
                  <a:gd name="T96" fmla="*/ 2147483647 w 300"/>
                  <a:gd name="T97" fmla="*/ 2147483647 h 300"/>
                  <a:gd name="T98" fmla="*/ 2147483647 w 300"/>
                  <a:gd name="T99" fmla="*/ 2147483647 h 300"/>
                  <a:gd name="T100" fmla="*/ 2147483647 w 300"/>
                  <a:gd name="T101" fmla="*/ 2147483647 h 300"/>
                  <a:gd name="T102" fmla="*/ 2147483647 w 300"/>
                  <a:gd name="T103" fmla="*/ 2147483647 h 300"/>
                  <a:gd name="T104" fmla="*/ 2147483647 w 300"/>
                  <a:gd name="T105" fmla="*/ 2147483647 h 300"/>
                  <a:gd name="T106" fmla="*/ 2147483647 w 300"/>
                  <a:gd name="T107" fmla="*/ 0 h 30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300"/>
                  <a:gd name="T163" fmla="*/ 0 h 300"/>
                  <a:gd name="T164" fmla="*/ 300 w 300"/>
                  <a:gd name="T165" fmla="*/ 300 h 30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300" h="300">
                    <a:moveTo>
                      <a:pt x="30" y="90"/>
                    </a:moveTo>
                    <a:lnTo>
                      <a:pt x="104" y="90"/>
                    </a:lnTo>
                    <a:lnTo>
                      <a:pt x="116" y="92"/>
                    </a:lnTo>
                    <a:lnTo>
                      <a:pt x="126" y="98"/>
                    </a:lnTo>
                    <a:lnTo>
                      <a:pt x="132" y="108"/>
                    </a:lnTo>
                    <a:lnTo>
                      <a:pt x="134" y="120"/>
                    </a:lnTo>
                    <a:lnTo>
                      <a:pt x="134" y="166"/>
                    </a:lnTo>
                    <a:lnTo>
                      <a:pt x="132" y="176"/>
                    </a:lnTo>
                    <a:lnTo>
                      <a:pt x="126" y="186"/>
                    </a:lnTo>
                    <a:lnTo>
                      <a:pt x="116" y="194"/>
                    </a:lnTo>
                    <a:lnTo>
                      <a:pt x="104" y="196"/>
                    </a:lnTo>
                    <a:lnTo>
                      <a:pt x="104" y="270"/>
                    </a:lnTo>
                    <a:lnTo>
                      <a:pt x="102" y="282"/>
                    </a:lnTo>
                    <a:lnTo>
                      <a:pt x="96" y="292"/>
                    </a:lnTo>
                    <a:lnTo>
                      <a:pt x="86" y="298"/>
                    </a:lnTo>
                    <a:lnTo>
                      <a:pt x="74" y="300"/>
                    </a:lnTo>
                    <a:lnTo>
                      <a:pt x="60" y="300"/>
                    </a:lnTo>
                    <a:lnTo>
                      <a:pt x="48" y="298"/>
                    </a:lnTo>
                    <a:lnTo>
                      <a:pt x="38" y="292"/>
                    </a:lnTo>
                    <a:lnTo>
                      <a:pt x="32" y="282"/>
                    </a:lnTo>
                    <a:lnTo>
                      <a:pt x="30" y="270"/>
                    </a:lnTo>
                    <a:lnTo>
                      <a:pt x="30" y="196"/>
                    </a:lnTo>
                    <a:lnTo>
                      <a:pt x="18" y="194"/>
                    </a:lnTo>
                    <a:lnTo>
                      <a:pt x="8" y="186"/>
                    </a:lnTo>
                    <a:lnTo>
                      <a:pt x="2" y="176"/>
                    </a:lnTo>
                    <a:lnTo>
                      <a:pt x="0" y="166"/>
                    </a:lnTo>
                    <a:lnTo>
                      <a:pt x="0" y="120"/>
                    </a:lnTo>
                    <a:lnTo>
                      <a:pt x="2" y="108"/>
                    </a:lnTo>
                    <a:lnTo>
                      <a:pt x="8" y="98"/>
                    </a:lnTo>
                    <a:lnTo>
                      <a:pt x="18" y="92"/>
                    </a:lnTo>
                    <a:lnTo>
                      <a:pt x="30" y="90"/>
                    </a:lnTo>
                    <a:close/>
                    <a:moveTo>
                      <a:pt x="60" y="0"/>
                    </a:moveTo>
                    <a:lnTo>
                      <a:pt x="74" y="0"/>
                    </a:lnTo>
                    <a:lnTo>
                      <a:pt x="86" y="2"/>
                    </a:lnTo>
                    <a:lnTo>
                      <a:pt x="96" y="8"/>
                    </a:lnTo>
                    <a:lnTo>
                      <a:pt x="102" y="18"/>
                    </a:lnTo>
                    <a:lnTo>
                      <a:pt x="104" y="30"/>
                    </a:lnTo>
                    <a:lnTo>
                      <a:pt x="104" y="44"/>
                    </a:lnTo>
                    <a:lnTo>
                      <a:pt x="102" y="56"/>
                    </a:lnTo>
                    <a:lnTo>
                      <a:pt x="96" y="66"/>
                    </a:lnTo>
                    <a:lnTo>
                      <a:pt x="86" y="72"/>
                    </a:lnTo>
                    <a:lnTo>
                      <a:pt x="74" y="74"/>
                    </a:lnTo>
                    <a:lnTo>
                      <a:pt x="60" y="74"/>
                    </a:lnTo>
                    <a:lnTo>
                      <a:pt x="48" y="72"/>
                    </a:lnTo>
                    <a:lnTo>
                      <a:pt x="38" y="66"/>
                    </a:lnTo>
                    <a:lnTo>
                      <a:pt x="32" y="56"/>
                    </a:lnTo>
                    <a:lnTo>
                      <a:pt x="30" y="44"/>
                    </a:lnTo>
                    <a:lnTo>
                      <a:pt x="30" y="30"/>
                    </a:lnTo>
                    <a:lnTo>
                      <a:pt x="32" y="18"/>
                    </a:lnTo>
                    <a:lnTo>
                      <a:pt x="38" y="8"/>
                    </a:lnTo>
                    <a:lnTo>
                      <a:pt x="48" y="2"/>
                    </a:lnTo>
                    <a:lnTo>
                      <a:pt x="60" y="0"/>
                    </a:lnTo>
                    <a:close/>
                    <a:moveTo>
                      <a:pt x="276" y="112"/>
                    </a:moveTo>
                    <a:lnTo>
                      <a:pt x="300" y="186"/>
                    </a:lnTo>
                    <a:lnTo>
                      <a:pt x="300" y="190"/>
                    </a:lnTo>
                    <a:lnTo>
                      <a:pt x="300" y="196"/>
                    </a:lnTo>
                    <a:lnTo>
                      <a:pt x="298" y="208"/>
                    </a:lnTo>
                    <a:lnTo>
                      <a:pt x="292" y="216"/>
                    </a:lnTo>
                    <a:lnTo>
                      <a:pt x="282" y="224"/>
                    </a:lnTo>
                    <a:lnTo>
                      <a:pt x="270" y="226"/>
                    </a:lnTo>
                    <a:lnTo>
                      <a:pt x="270" y="270"/>
                    </a:lnTo>
                    <a:lnTo>
                      <a:pt x="268" y="282"/>
                    </a:lnTo>
                    <a:lnTo>
                      <a:pt x="262" y="292"/>
                    </a:lnTo>
                    <a:lnTo>
                      <a:pt x="252" y="298"/>
                    </a:lnTo>
                    <a:lnTo>
                      <a:pt x="240" y="300"/>
                    </a:lnTo>
                    <a:lnTo>
                      <a:pt x="226" y="300"/>
                    </a:lnTo>
                    <a:lnTo>
                      <a:pt x="214" y="298"/>
                    </a:lnTo>
                    <a:lnTo>
                      <a:pt x="204" y="292"/>
                    </a:lnTo>
                    <a:lnTo>
                      <a:pt x="198" y="282"/>
                    </a:lnTo>
                    <a:lnTo>
                      <a:pt x="196" y="270"/>
                    </a:lnTo>
                    <a:lnTo>
                      <a:pt x="196" y="226"/>
                    </a:lnTo>
                    <a:lnTo>
                      <a:pt x="184" y="224"/>
                    </a:lnTo>
                    <a:lnTo>
                      <a:pt x="174" y="216"/>
                    </a:lnTo>
                    <a:lnTo>
                      <a:pt x="168" y="208"/>
                    </a:lnTo>
                    <a:lnTo>
                      <a:pt x="164" y="196"/>
                    </a:lnTo>
                    <a:lnTo>
                      <a:pt x="166" y="190"/>
                    </a:lnTo>
                    <a:lnTo>
                      <a:pt x="166" y="188"/>
                    </a:lnTo>
                    <a:lnTo>
                      <a:pt x="166" y="186"/>
                    </a:lnTo>
                    <a:lnTo>
                      <a:pt x="188" y="112"/>
                    </a:lnTo>
                    <a:lnTo>
                      <a:pt x="190" y="110"/>
                    </a:lnTo>
                    <a:lnTo>
                      <a:pt x="190" y="108"/>
                    </a:lnTo>
                    <a:lnTo>
                      <a:pt x="196" y="98"/>
                    </a:lnTo>
                    <a:lnTo>
                      <a:pt x="206" y="92"/>
                    </a:lnTo>
                    <a:lnTo>
                      <a:pt x="218" y="90"/>
                    </a:lnTo>
                    <a:lnTo>
                      <a:pt x="248" y="90"/>
                    </a:lnTo>
                    <a:lnTo>
                      <a:pt x="260" y="92"/>
                    </a:lnTo>
                    <a:lnTo>
                      <a:pt x="270" y="98"/>
                    </a:lnTo>
                    <a:lnTo>
                      <a:pt x="276" y="108"/>
                    </a:lnTo>
                    <a:lnTo>
                      <a:pt x="276" y="112"/>
                    </a:lnTo>
                    <a:close/>
                    <a:moveTo>
                      <a:pt x="226" y="0"/>
                    </a:moveTo>
                    <a:lnTo>
                      <a:pt x="240" y="0"/>
                    </a:lnTo>
                    <a:lnTo>
                      <a:pt x="252" y="2"/>
                    </a:lnTo>
                    <a:lnTo>
                      <a:pt x="262" y="8"/>
                    </a:lnTo>
                    <a:lnTo>
                      <a:pt x="268" y="18"/>
                    </a:lnTo>
                    <a:lnTo>
                      <a:pt x="270" y="30"/>
                    </a:lnTo>
                    <a:lnTo>
                      <a:pt x="270" y="44"/>
                    </a:lnTo>
                    <a:lnTo>
                      <a:pt x="268" y="56"/>
                    </a:lnTo>
                    <a:lnTo>
                      <a:pt x="262" y="66"/>
                    </a:lnTo>
                    <a:lnTo>
                      <a:pt x="252" y="72"/>
                    </a:lnTo>
                    <a:lnTo>
                      <a:pt x="240" y="74"/>
                    </a:lnTo>
                    <a:lnTo>
                      <a:pt x="226" y="74"/>
                    </a:lnTo>
                    <a:lnTo>
                      <a:pt x="214" y="72"/>
                    </a:lnTo>
                    <a:lnTo>
                      <a:pt x="204" y="66"/>
                    </a:lnTo>
                    <a:lnTo>
                      <a:pt x="198" y="56"/>
                    </a:lnTo>
                    <a:lnTo>
                      <a:pt x="196" y="44"/>
                    </a:lnTo>
                    <a:lnTo>
                      <a:pt x="196" y="30"/>
                    </a:lnTo>
                    <a:lnTo>
                      <a:pt x="198" y="18"/>
                    </a:lnTo>
                    <a:lnTo>
                      <a:pt x="204" y="8"/>
                    </a:lnTo>
                    <a:lnTo>
                      <a:pt x="214" y="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00B0F0">
                  <a:alpha val="65097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488" name="Freeform 2175"/>
              <p:cNvSpPr>
                <a:spLocks noEditPoints="1"/>
              </p:cNvSpPr>
              <p:nvPr/>
            </p:nvSpPr>
            <p:spPr bwMode="auto">
              <a:xfrm>
                <a:off x="4495428" y="2327502"/>
                <a:ext cx="809401" cy="809401"/>
              </a:xfrm>
              <a:custGeom>
                <a:avLst/>
                <a:gdLst>
                  <a:gd name="T0" fmla="*/ 2147483647 w 300"/>
                  <a:gd name="T1" fmla="*/ 2147483647 h 300"/>
                  <a:gd name="T2" fmla="*/ 2147483647 w 300"/>
                  <a:gd name="T3" fmla="*/ 2147483647 h 300"/>
                  <a:gd name="T4" fmla="*/ 2147483647 w 300"/>
                  <a:gd name="T5" fmla="*/ 2147483647 h 300"/>
                  <a:gd name="T6" fmla="*/ 2147483647 w 300"/>
                  <a:gd name="T7" fmla="*/ 2147483647 h 300"/>
                  <a:gd name="T8" fmla="*/ 2147483647 w 300"/>
                  <a:gd name="T9" fmla="*/ 2147483647 h 300"/>
                  <a:gd name="T10" fmla="*/ 2147483647 w 300"/>
                  <a:gd name="T11" fmla="*/ 2147483647 h 300"/>
                  <a:gd name="T12" fmla="*/ 2147483647 w 300"/>
                  <a:gd name="T13" fmla="*/ 2147483647 h 300"/>
                  <a:gd name="T14" fmla="*/ 2147483647 w 300"/>
                  <a:gd name="T15" fmla="*/ 2147483647 h 300"/>
                  <a:gd name="T16" fmla="*/ 2147483647 w 300"/>
                  <a:gd name="T17" fmla="*/ 2147483647 h 300"/>
                  <a:gd name="T18" fmla="*/ 2147483647 w 300"/>
                  <a:gd name="T19" fmla="*/ 2147483647 h 300"/>
                  <a:gd name="T20" fmla="*/ 2147483647 w 300"/>
                  <a:gd name="T21" fmla="*/ 2147483647 h 300"/>
                  <a:gd name="T22" fmla="*/ 0 w 300"/>
                  <a:gd name="T23" fmla="*/ 2147483647 h 300"/>
                  <a:gd name="T24" fmla="*/ 2147483647 w 300"/>
                  <a:gd name="T25" fmla="*/ 2147483647 h 300"/>
                  <a:gd name="T26" fmla="*/ 2147483647 w 300"/>
                  <a:gd name="T27" fmla="*/ 2147483647 h 300"/>
                  <a:gd name="T28" fmla="*/ 2147483647 w 300"/>
                  <a:gd name="T29" fmla="*/ 0 h 300"/>
                  <a:gd name="T30" fmla="*/ 2147483647 w 300"/>
                  <a:gd name="T31" fmla="*/ 2147483647 h 300"/>
                  <a:gd name="T32" fmla="*/ 2147483647 w 300"/>
                  <a:gd name="T33" fmla="*/ 2147483647 h 300"/>
                  <a:gd name="T34" fmla="*/ 2147483647 w 300"/>
                  <a:gd name="T35" fmla="*/ 2147483647 h 300"/>
                  <a:gd name="T36" fmla="*/ 2147483647 w 300"/>
                  <a:gd name="T37" fmla="*/ 2147483647 h 300"/>
                  <a:gd name="T38" fmla="*/ 2147483647 w 300"/>
                  <a:gd name="T39" fmla="*/ 2147483647 h 300"/>
                  <a:gd name="T40" fmla="*/ 2147483647 w 300"/>
                  <a:gd name="T41" fmla="*/ 2147483647 h 300"/>
                  <a:gd name="T42" fmla="*/ 2147483647 w 300"/>
                  <a:gd name="T43" fmla="*/ 2147483647 h 300"/>
                  <a:gd name="T44" fmla="*/ 2147483647 w 300"/>
                  <a:gd name="T45" fmla="*/ 2147483647 h 300"/>
                  <a:gd name="T46" fmla="*/ 2147483647 w 300"/>
                  <a:gd name="T47" fmla="*/ 2147483647 h 300"/>
                  <a:gd name="T48" fmla="*/ 2147483647 w 300"/>
                  <a:gd name="T49" fmla="*/ 2147483647 h 300"/>
                  <a:gd name="T50" fmla="*/ 2147483647 w 300"/>
                  <a:gd name="T51" fmla="*/ 2147483647 h 300"/>
                  <a:gd name="T52" fmla="*/ 2147483647 w 300"/>
                  <a:gd name="T53" fmla="*/ 2147483647 h 300"/>
                  <a:gd name="T54" fmla="*/ 2147483647 w 300"/>
                  <a:gd name="T55" fmla="*/ 2147483647 h 300"/>
                  <a:gd name="T56" fmla="*/ 2147483647 w 300"/>
                  <a:gd name="T57" fmla="*/ 2147483647 h 300"/>
                  <a:gd name="T58" fmla="*/ 2147483647 w 300"/>
                  <a:gd name="T59" fmla="*/ 2147483647 h 300"/>
                  <a:gd name="T60" fmla="*/ 2147483647 w 300"/>
                  <a:gd name="T61" fmla="*/ 2147483647 h 300"/>
                  <a:gd name="T62" fmla="*/ 2147483647 w 300"/>
                  <a:gd name="T63" fmla="*/ 2147483647 h 300"/>
                  <a:gd name="T64" fmla="*/ 2147483647 w 300"/>
                  <a:gd name="T65" fmla="*/ 2147483647 h 300"/>
                  <a:gd name="T66" fmla="*/ 2147483647 w 300"/>
                  <a:gd name="T67" fmla="*/ 2147483647 h 300"/>
                  <a:gd name="T68" fmla="*/ 2147483647 w 300"/>
                  <a:gd name="T69" fmla="*/ 2147483647 h 300"/>
                  <a:gd name="T70" fmla="*/ 2147483647 w 300"/>
                  <a:gd name="T71" fmla="*/ 2147483647 h 300"/>
                  <a:gd name="T72" fmla="*/ 2147483647 w 300"/>
                  <a:gd name="T73" fmla="*/ 2147483647 h 300"/>
                  <a:gd name="T74" fmla="*/ 2147483647 w 300"/>
                  <a:gd name="T75" fmla="*/ 2147483647 h 300"/>
                  <a:gd name="T76" fmla="*/ 2147483647 w 300"/>
                  <a:gd name="T77" fmla="*/ 2147483647 h 300"/>
                  <a:gd name="T78" fmla="*/ 2147483647 w 300"/>
                  <a:gd name="T79" fmla="*/ 2147483647 h 300"/>
                  <a:gd name="T80" fmla="*/ 2147483647 w 300"/>
                  <a:gd name="T81" fmla="*/ 2147483647 h 300"/>
                  <a:gd name="T82" fmla="*/ 2147483647 w 300"/>
                  <a:gd name="T83" fmla="*/ 2147483647 h 300"/>
                  <a:gd name="T84" fmla="*/ 2147483647 w 300"/>
                  <a:gd name="T85" fmla="*/ 2147483647 h 300"/>
                  <a:gd name="T86" fmla="*/ 2147483647 w 300"/>
                  <a:gd name="T87" fmla="*/ 2147483647 h 300"/>
                  <a:gd name="T88" fmla="*/ 2147483647 w 300"/>
                  <a:gd name="T89" fmla="*/ 0 h 300"/>
                  <a:gd name="T90" fmla="*/ 2147483647 w 300"/>
                  <a:gd name="T91" fmla="*/ 2147483647 h 300"/>
                  <a:gd name="T92" fmla="*/ 2147483647 w 300"/>
                  <a:gd name="T93" fmla="*/ 2147483647 h 300"/>
                  <a:gd name="T94" fmla="*/ 2147483647 w 300"/>
                  <a:gd name="T95" fmla="*/ 2147483647 h 300"/>
                  <a:gd name="T96" fmla="*/ 2147483647 w 300"/>
                  <a:gd name="T97" fmla="*/ 2147483647 h 300"/>
                  <a:gd name="T98" fmla="*/ 2147483647 w 300"/>
                  <a:gd name="T99" fmla="*/ 2147483647 h 300"/>
                  <a:gd name="T100" fmla="*/ 2147483647 w 300"/>
                  <a:gd name="T101" fmla="*/ 2147483647 h 300"/>
                  <a:gd name="T102" fmla="*/ 2147483647 w 300"/>
                  <a:gd name="T103" fmla="*/ 2147483647 h 300"/>
                  <a:gd name="T104" fmla="*/ 2147483647 w 300"/>
                  <a:gd name="T105" fmla="*/ 2147483647 h 300"/>
                  <a:gd name="T106" fmla="*/ 2147483647 w 300"/>
                  <a:gd name="T107" fmla="*/ 0 h 30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300"/>
                  <a:gd name="T163" fmla="*/ 0 h 300"/>
                  <a:gd name="T164" fmla="*/ 300 w 300"/>
                  <a:gd name="T165" fmla="*/ 300 h 30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300" h="300">
                    <a:moveTo>
                      <a:pt x="30" y="90"/>
                    </a:moveTo>
                    <a:lnTo>
                      <a:pt x="104" y="90"/>
                    </a:lnTo>
                    <a:lnTo>
                      <a:pt x="116" y="92"/>
                    </a:lnTo>
                    <a:lnTo>
                      <a:pt x="126" y="98"/>
                    </a:lnTo>
                    <a:lnTo>
                      <a:pt x="132" y="108"/>
                    </a:lnTo>
                    <a:lnTo>
                      <a:pt x="134" y="120"/>
                    </a:lnTo>
                    <a:lnTo>
                      <a:pt x="134" y="166"/>
                    </a:lnTo>
                    <a:lnTo>
                      <a:pt x="132" y="176"/>
                    </a:lnTo>
                    <a:lnTo>
                      <a:pt x="126" y="186"/>
                    </a:lnTo>
                    <a:lnTo>
                      <a:pt x="116" y="194"/>
                    </a:lnTo>
                    <a:lnTo>
                      <a:pt x="104" y="196"/>
                    </a:lnTo>
                    <a:lnTo>
                      <a:pt x="104" y="270"/>
                    </a:lnTo>
                    <a:lnTo>
                      <a:pt x="102" y="282"/>
                    </a:lnTo>
                    <a:lnTo>
                      <a:pt x="96" y="292"/>
                    </a:lnTo>
                    <a:lnTo>
                      <a:pt x="86" y="298"/>
                    </a:lnTo>
                    <a:lnTo>
                      <a:pt x="74" y="300"/>
                    </a:lnTo>
                    <a:lnTo>
                      <a:pt x="60" y="300"/>
                    </a:lnTo>
                    <a:lnTo>
                      <a:pt x="48" y="298"/>
                    </a:lnTo>
                    <a:lnTo>
                      <a:pt x="38" y="292"/>
                    </a:lnTo>
                    <a:lnTo>
                      <a:pt x="32" y="282"/>
                    </a:lnTo>
                    <a:lnTo>
                      <a:pt x="30" y="270"/>
                    </a:lnTo>
                    <a:lnTo>
                      <a:pt x="30" y="196"/>
                    </a:lnTo>
                    <a:lnTo>
                      <a:pt x="18" y="194"/>
                    </a:lnTo>
                    <a:lnTo>
                      <a:pt x="8" y="186"/>
                    </a:lnTo>
                    <a:lnTo>
                      <a:pt x="2" y="176"/>
                    </a:lnTo>
                    <a:lnTo>
                      <a:pt x="0" y="166"/>
                    </a:lnTo>
                    <a:lnTo>
                      <a:pt x="0" y="120"/>
                    </a:lnTo>
                    <a:lnTo>
                      <a:pt x="2" y="108"/>
                    </a:lnTo>
                    <a:lnTo>
                      <a:pt x="8" y="98"/>
                    </a:lnTo>
                    <a:lnTo>
                      <a:pt x="18" y="92"/>
                    </a:lnTo>
                    <a:lnTo>
                      <a:pt x="30" y="90"/>
                    </a:lnTo>
                    <a:close/>
                    <a:moveTo>
                      <a:pt x="60" y="0"/>
                    </a:moveTo>
                    <a:lnTo>
                      <a:pt x="74" y="0"/>
                    </a:lnTo>
                    <a:lnTo>
                      <a:pt x="86" y="2"/>
                    </a:lnTo>
                    <a:lnTo>
                      <a:pt x="96" y="8"/>
                    </a:lnTo>
                    <a:lnTo>
                      <a:pt x="102" y="18"/>
                    </a:lnTo>
                    <a:lnTo>
                      <a:pt x="104" y="30"/>
                    </a:lnTo>
                    <a:lnTo>
                      <a:pt x="104" y="44"/>
                    </a:lnTo>
                    <a:lnTo>
                      <a:pt x="102" y="56"/>
                    </a:lnTo>
                    <a:lnTo>
                      <a:pt x="96" y="66"/>
                    </a:lnTo>
                    <a:lnTo>
                      <a:pt x="86" y="72"/>
                    </a:lnTo>
                    <a:lnTo>
                      <a:pt x="74" y="74"/>
                    </a:lnTo>
                    <a:lnTo>
                      <a:pt x="60" y="74"/>
                    </a:lnTo>
                    <a:lnTo>
                      <a:pt x="48" y="72"/>
                    </a:lnTo>
                    <a:lnTo>
                      <a:pt x="38" y="66"/>
                    </a:lnTo>
                    <a:lnTo>
                      <a:pt x="32" y="56"/>
                    </a:lnTo>
                    <a:lnTo>
                      <a:pt x="30" y="44"/>
                    </a:lnTo>
                    <a:lnTo>
                      <a:pt x="30" y="30"/>
                    </a:lnTo>
                    <a:lnTo>
                      <a:pt x="32" y="18"/>
                    </a:lnTo>
                    <a:lnTo>
                      <a:pt x="38" y="8"/>
                    </a:lnTo>
                    <a:lnTo>
                      <a:pt x="48" y="2"/>
                    </a:lnTo>
                    <a:lnTo>
                      <a:pt x="60" y="0"/>
                    </a:lnTo>
                    <a:close/>
                    <a:moveTo>
                      <a:pt x="276" y="112"/>
                    </a:moveTo>
                    <a:lnTo>
                      <a:pt x="300" y="186"/>
                    </a:lnTo>
                    <a:lnTo>
                      <a:pt x="300" y="190"/>
                    </a:lnTo>
                    <a:lnTo>
                      <a:pt x="300" y="196"/>
                    </a:lnTo>
                    <a:lnTo>
                      <a:pt x="298" y="208"/>
                    </a:lnTo>
                    <a:lnTo>
                      <a:pt x="292" y="216"/>
                    </a:lnTo>
                    <a:lnTo>
                      <a:pt x="282" y="224"/>
                    </a:lnTo>
                    <a:lnTo>
                      <a:pt x="270" y="226"/>
                    </a:lnTo>
                    <a:lnTo>
                      <a:pt x="270" y="270"/>
                    </a:lnTo>
                    <a:lnTo>
                      <a:pt x="268" y="282"/>
                    </a:lnTo>
                    <a:lnTo>
                      <a:pt x="262" y="292"/>
                    </a:lnTo>
                    <a:lnTo>
                      <a:pt x="252" y="298"/>
                    </a:lnTo>
                    <a:lnTo>
                      <a:pt x="240" y="300"/>
                    </a:lnTo>
                    <a:lnTo>
                      <a:pt x="226" y="300"/>
                    </a:lnTo>
                    <a:lnTo>
                      <a:pt x="214" y="298"/>
                    </a:lnTo>
                    <a:lnTo>
                      <a:pt x="204" y="292"/>
                    </a:lnTo>
                    <a:lnTo>
                      <a:pt x="198" y="282"/>
                    </a:lnTo>
                    <a:lnTo>
                      <a:pt x="196" y="270"/>
                    </a:lnTo>
                    <a:lnTo>
                      <a:pt x="196" y="226"/>
                    </a:lnTo>
                    <a:lnTo>
                      <a:pt x="184" y="224"/>
                    </a:lnTo>
                    <a:lnTo>
                      <a:pt x="174" y="216"/>
                    </a:lnTo>
                    <a:lnTo>
                      <a:pt x="168" y="208"/>
                    </a:lnTo>
                    <a:lnTo>
                      <a:pt x="164" y="196"/>
                    </a:lnTo>
                    <a:lnTo>
                      <a:pt x="166" y="190"/>
                    </a:lnTo>
                    <a:lnTo>
                      <a:pt x="166" y="188"/>
                    </a:lnTo>
                    <a:lnTo>
                      <a:pt x="166" y="186"/>
                    </a:lnTo>
                    <a:lnTo>
                      <a:pt x="188" y="112"/>
                    </a:lnTo>
                    <a:lnTo>
                      <a:pt x="190" y="110"/>
                    </a:lnTo>
                    <a:lnTo>
                      <a:pt x="190" y="108"/>
                    </a:lnTo>
                    <a:lnTo>
                      <a:pt x="196" y="98"/>
                    </a:lnTo>
                    <a:lnTo>
                      <a:pt x="206" y="92"/>
                    </a:lnTo>
                    <a:lnTo>
                      <a:pt x="218" y="90"/>
                    </a:lnTo>
                    <a:lnTo>
                      <a:pt x="248" y="90"/>
                    </a:lnTo>
                    <a:lnTo>
                      <a:pt x="260" y="92"/>
                    </a:lnTo>
                    <a:lnTo>
                      <a:pt x="270" y="98"/>
                    </a:lnTo>
                    <a:lnTo>
                      <a:pt x="276" y="108"/>
                    </a:lnTo>
                    <a:lnTo>
                      <a:pt x="276" y="112"/>
                    </a:lnTo>
                    <a:close/>
                    <a:moveTo>
                      <a:pt x="226" y="0"/>
                    </a:moveTo>
                    <a:lnTo>
                      <a:pt x="240" y="0"/>
                    </a:lnTo>
                    <a:lnTo>
                      <a:pt x="252" y="2"/>
                    </a:lnTo>
                    <a:lnTo>
                      <a:pt x="262" y="8"/>
                    </a:lnTo>
                    <a:lnTo>
                      <a:pt x="268" y="18"/>
                    </a:lnTo>
                    <a:lnTo>
                      <a:pt x="270" y="30"/>
                    </a:lnTo>
                    <a:lnTo>
                      <a:pt x="270" y="44"/>
                    </a:lnTo>
                    <a:lnTo>
                      <a:pt x="268" y="56"/>
                    </a:lnTo>
                    <a:lnTo>
                      <a:pt x="262" y="66"/>
                    </a:lnTo>
                    <a:lnTo>
                      <a:pt x="252" y="72"/>
                    </a:lnTo>
                    <a:lnTo>
                      <a:pt x="240" y="74"/>
                    </a:lnTo>
                    <a:lnTo>
                      <a:pt x="226" y="74"/>
                    </a:lnTo>
                    <a:lnTo>
                      <a:pt x="214" y="72"/>
                    </a:lnTo>
                    <a:lnTo>
                      <a:pt x="204" y="66"/>
                    </a:lnTo>
                    <a:lnTo>
                      <a:pt x="198" y="56"/>
                    </a:lnTo>
                    <a:lnTo>
                      <a:pt x="196" y="44"/>
                    </a:lnTo>
                    <a:lnTo>
                      <a:pt x="196" y="30"/>
                    </a:lnTo>
                    <a:lnTo>
                      <a:pt x="198" y="18"/>
                    </a:lnTo>
                    <a:lnTo>
                      <a:pt x="204" y="8"/>
                    </a:lnTo>
                    <a:lnTo>
                      <a:pt x="214" y="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00B0F0">
                  <a:alpha val="65097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489" name="Freeform 2175"/>
              <p:cNvSpPr>
                <a:spLocks noEditPoints="1"/>
              </p:cNvSpPr>
              <p:nvPr/>
            </p:nvSpPr>
            <p:spPr bwMode="auto">
              <a:xfrm>
                <a:off x="3334178" y="1504570"/>
                <a:ext cx="1224754" cy="1224754"/>
              </a:xfrm>
              <a:custGeom>
                <a:avLst/>
                <a:gdLst>
                  <a:gd name="T0" fmla="*/ 2147483647 w 300"/>
                  <a:gd name="T1" fmla="*/ 2147483647 h 300"/>
                  <a:gd name="T2" fmla="*/ 2147483647 w 300"/>
                  <a:gd name="T3" fmla="*/ 2147483647 h 300"/>
                  <a:gd name="T4" fmla="*/ 2147483647 w 300"/>
                  <a:gd name="T5" fmla="*/ 2147483647 h 300"/>
                  <a:gd name="T6" fmla="*/ 2147483647 w 300"/>
                  <a:gd name="T7" fmla="*/ 2147483647 h 300"/>
                  <a:gd name="T8" fmla="*/ 2147483647 w 300"/>
                  <a:gd name="T9" fmla="*/ 2147483647 h 300"/>
                  <a:gd name="T10" fmla="*/ 2147483647 w 300"/>
                  <a:gd name="T11" fmla="*/ 2147483647 h 300"/>
                  <a:gd name="T12" fmla="*/ 2147483647 w 300"/>
                  <a:gd name="T13" fmla="*/ 2147483647 h 300"/>
                  <a:gd name="T14" fmla="*/ 2147483647 w 300"/>
                  <a:gd name="T15" fmla="*/ 2147483647 h 300"/>
                  <a:gd name="T16" fmla="*/ 2147483647 w 300"/>
                  <a:gd name="T17" fmla="*/ 2147483647 h 300"/>
                  <a:gd name="T18" fmla="*/ 2147483647 w 300"/>
                  <a:gd name="T19" fmla="*/ 2147483647 h 300"/>
                  <a:gd name="T20" fmla="*/ 2147483647 w 300"/>
                  <a:gd name="T21" fmla="*/ 2147483647 h 300"/>
                  <a:gd name="T22" fmla="*/ 0 w 300"/>
                  <a:gd name="T23" fmla="*/ 2147483647 h 300"/>
                  <a:gd name="T24" fmla="*/ 2147483647 w 300"/>
                  <a:gd name="T25" fmla="*/ 2147483647 h 300"/>
                  <a:gd name="T26" fmla="*/ 2147483647 w 300"/>
                  <a:gd name="T27" fmla="*/ 2147483647 h 300"/>
                  <a:gd name="T28" fmla="*/ 2147483647 w 300"/>
                  <a:gd name="T29" fmla="*/ 0 h 300"/>
                  <a:gd name="T30" fmla="*/ 2147483647 w 300"/>
                  <a:gd name="T31" fmla="*/ 2147483647 h 300"/>
                  <a:gd name="T32" fmla="*/ 2147483647 w 300"/>
                  <a:gd name="T33" fmla="*/ 2147483647 h 300"/>
                  <a:gd name="T34" fmla="*/ 2147483647 w 300"/>
                  <a:gd name="T35" fmla="*/ 2147483647 h 300"/>
                  <a:gd name="T36" fmla="*/ 2147483647 w 300"/>
                  <a:gd name="T37" fmla="*/ 2147483647 h 300"/>
                  <a:gd name="T38" fmla="*/ 2147483647 w 300"/>
                  <a:gd name="T39" fmla="*/ 2147483647 h 300"/>
                  <a:gd name="T40" fmla="*/ 2147483647 w 300"/>
                  <a:gd name="T41" fmla="*/ 2147483647 h 300"/>
                  <a:gd name="T42" fmla="*/ 2147483647 w 300"/>
                  <a:gd name="T43" fmla="*/ 2147483647 h 300"/>
                  <a:gd name="T44" fmla="*/ 2147483647 w 300"/>
                  <a:gd name="T45" fmla="*/ 2147483647 h 300"/>
                  <a:gd name="T46" fmla="*/ 2147483647 w 300"/>
                  <a:gd name="T47" fmla="*/ 2147483647 h 300"/>
                  <a:gd name="T48" fmla="*/ 2147483647 w 300"/>
                  <a:gd name="T49" fmla="*/ 2147483647 h 300"/>
                  <a:gd name="T50" fmla="*/ 2147483647 w 300"/>
                  <a:gd name="T51" fmla="*/ 2147483647 h 300"/>
                  <a:gd name="T52" fmla="*/ 2147483647 w 300"/>
                  <a:gd name="T53" fmla="*/ 2147483647 h 300"/>
                  <a:gd name="T54" fmla="*/ 2147483647 w 300"/>
                  <a:gd name="T55" fmla="*/ 2147483647 h 300"/>
                  <a:gd name="T56" fmla="*/ 2147483647 w 300"/>
                  <a:gd name="T57" fmla="*/ 2147483647 h 300"/>
                  <a:gd name="T58" fmla="*/ 2147483647 w 300"/>
                  <a:gd name="T59" fmla="*/ 2147483647 h 300"/>
                  <a:gd name="T60" fmla="*/ 2147483647 w 300"/>
                  <a:gd name="T61" fmla="*/ 2147483647 h 300"/>
                  <a:gd name="T62" fmla="*/ 2147483647 w 300"/>
                  <a:gd name="T63" fmla="*/ 2147483647 h 300"/>
                  <a:gd name="T64" fmla="*/ 2147483647 w 300"/>
                  <a:gd name="T65" fmla="*/ 2147483647 h 300"/>
                  <a:gd name="T66" fmla="*/ 2147483647 w 300"/>
                  <a:gd name="T67" fmla="*/ 2147483647 h 300"/>
                  <a:gd name="T68" fmla="*/ 2147483647 w 300"/>
                  <a:gd name="T69" fmla="*/ 2147483647 h 300"/>
                  <a:gd name="T70" fmla="*/ 2147483647 w 300"/>
                  <a:gd name="T71" fmla="*/ 2147483647 h 300"/>
                  <a:gd name="T72" fmla="*/ 2147483647 w 300"/>
                  <a:gd name="T73" fmla="*/ 2147483647 h 300"/>
                  <a:gd name="T74" fmla="*/ 2147483647 w 300"/>
                  <a:gd name="T75" fmla="*/ 2147483647 h 300"/>
                  <a:gd name="T76" fmla="*/ 2147483647 w 300"/>
                  <a:gd name="T77" fmla="*/ 2147483647 h 300"/>
                  <a:gd name="T78" fmla="*/ 2147483647 w 300"/>
                  <a:gd name="T79" fmla="*/ 2147483647 h 300"/>
                  <a:gd name="T80" fmla="*/ 2147483647 w 300"/>
                  <a:gd name="T81" fmla="*/ 2147483647 h 300"/>
                  <a:gd name="T82" fmla="*/ 2147483647 w 300"/>
                  <a:gd name="T83" fmla="*/ 2147483647 h 300"/>
                  <a:gd name="T84" fmla="*/ 2147483647 w 300"/>
                  <a:gd name="T85" fmla="*/ 2147483647 h 300"/>
                  <a:gd name="T86" fmla="*/ 2147483647 w 300"/>
                  <a:gd name="T87" fmla="*/ 2147483647 h 300"/>
                  <a:gd name="T88" fmla="*/ 2147483647 w 300"/>
                  <a:gd name="T89" fmla="*/ 0 h 300"/>
                  <a:gd name="T90" fmla="*/ 2147483647 w 300"/>
                  <a:gd name="T91" fmla="*/ 2147483647 h 300"/>
                  <a:gd name="T92" fmla="*/ 2147483647 w 300"/>
                  <a:gd name="T93" fmla="*/ 2147483647 h 300"/>
                  <a:gd name="T94" fmla="*/ 2147483647 w 300"/>
                  <a:gd name="T95" fmla="*/ 2147483647 h 300"/>
                  <a:gd name="T96" fmla="*/ 2147483647 w 300"/>
                  <a:gd name="T97" fmla="*/ 2147483647 h 300"/>
                  <a:gd name="T98" fmla="*/ 2147483647 w 300"/>
                  <a:gd name="T99" fmla="*/ 2147483647 h 300"/>
                  <a:gd name="T100" fmla="*/ 2147483647 w 300"/>
                  <a:gd name="T101" fmla="*/ 2147483647 h 300"/>
                  <a:gd name="T102" fmla="*/ 2147483647 w 300"/>
                  <a:gd name="T103" fmla="*/ 2147483647 h 300"/>
                  <a:gd name="T104" fmla="*/ 2147483647 w 300"/>
                  <a:gd name="T105" fmla="*/ 2147483647 h 300"/>
                  <a:gd name="T106" fmla="*/ 2147483647 w 300"/>
                  <a:gd name="T107" fmla="*/ 0 h 30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300"/>
                  <a:gd name="T163" fmla="*/ 0 h 300"/>
                  <a:gd name="T164" fmla="*/ 300 w 300"/>
                  <a:gd name="T165" fmla="*/ 300 h 30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300" h="300">
                    <a:moveTo>
                      <a:pt x="30" y="90"/>
                    </a:moveTo>
                    <a:lnTo>
                      <a:pt x="104" y="90"/>
                    </a:lnTo>
                    <a:lnTo>
                      <a:pt x="116" y="92"/>
                    </a:lnTo>
                    <a:lnTo>
                      <a:pt x="126" y="98"/>
                    </a:lnTo>
                    <a:lnTo>
                      <a:pt x="132" y="108"/>
                    </a:lnTo>
                    <a:lnTo>
                      <a:pt x="134" y="120"/>
                    </a:lnTo>
                    <a:lnTo>
                      <a:pt x="134" y="166"/>
                    </a:lnTo>
                    <a:lnTo>
                      <a:pt x="132" y="176"/>
                    </a:lnTo>
                    <a:lnTo>
                      <a:pt x="126" y="186"/>
                    </a:lnTo>
                    <a:lnTo>
                      <a:pt x="116" y="194"/>
                    </a:lnTo>
                    <a:lnTo>
                      <a:pt x="104" y="196"/>
                    </a:lnTo>
                    <a:lnTo>
                      <a:pt x="104" y="270"/>
                    </a:lnTo>
                    <a:lnTo>
                      <a:pt x="102" y="282"/>
                    </a:lnTo>
                    <a:lnTo>
                      <a:pt x="96" y="292"/>
                    </a:lnTo>
                    <a:lnTo>
                      <a:pt x="86" y="298"/>
                    </a:lnTo>
                    <a:lnTo>
                      <a:pt x="74" y="300"/>
                    </a:lnTo>
                    <a:lnTo>
                      <a:pt x="60" y="300"/>
                    </a:lnTo>
                    <a:lnTo>
                      <a:pt x="48" y="298"/>
                    </a:lnTo>
                    <a:lnTo>
                      <a:pt x="38" y="292"/>
                    </a:lnTo>
                    <a:lnTo>
                      <a:pt x="32" y="282"/>
                    </a:lnTo>
                    <a:lnTo>
                      <a:pt x="30" y="270"/>
                    </a:lnTo>
                    <a:lnTo>
                      <a:pt x="30" y="196"/>
                    </a:lnTo>
                    <a:lnTo>
                      <a:pt x="18" y="194"/>
                    </a:lnTo>
                    <a:lnTo>
                      <a:pt x="8" y="186"/>
                    </a:lnTo>
                    <a:lnTo>
                      <a:pt x="2" y="176"/>
                    </a:lnTo>
                    <a:lnTo>
                      <a:pt x="0" y="166"/>
                    </a:lnTo>
                    <a:lnTo>
                      <a:pt x="0" y="120"/>
                    </a:lnTo>
                    <a:lnTo>
                      <a:pt x="2" y="108"/>
                    </a:lnTo>
                    <a:lnTo>
                      <a:pt x="8" y="98"/>
                    </a:lnTo>
                    <a:lnTo>
                      <a:pt x="18" y="92"/>
                    </a:lnTo>
                    <a:lnTo>
                      <a:pt x="30" y="90"/>
                    </a:lnTo>
                    <a:close/>
                    <a:moveTo>
                      <a:pt x="60" y="0"/>
                    </a:moveTo>
                    <a:lnTo>
                      <a:pt x="74" y="0"/>
                    </a:lnTo>
                    <a:lnTo>
                      <a:pt x="86" y="2"/>
                    </a:lnTo>
                    <a:lnTo>
                      <a:pt x="96" y="8"/>
                    </a:lnTo>
                    <a:lnTo>
                      <a:pt x="102" y="18"/>
                    </a:lnTo>
                    <a:lnTo>
                      <a:pt x="104" y="30"/>
                    </a:lnTo>
                    <a:lnTo>
                      <a:pt x="104" y="44"/>
                    </a:lnTo>
                    <a:lnTo>
                      <a:pt x="102" y="56"/>
                    </a:lnTo>
                    <a:lnTo>
                      <a:pt x="96" y="66"/>
                    </a:lnTo>
                    <a:lnTo>
                      <a:pt x="86" y="72"/>
                    </a:lnTo>
                    <a:lnTo>
                      <a:pt x="74" y="74"/>
                    </a:lnTo>
                    <a:lnTo>
                      <a:pt x="60" y="74"/>
                    </a:lnTo>
                    <a:lnTo>
                      <a:pt x="48" y="72"/>
                    </a:lnTo>
                    <a:lnTo>
                      <a:pt x="38" y="66"/>
                    </a:lnTo>
                    <a:lnTo>
                      <a:pt x="32" y="56"/>
                    </a:lnTo>
                    <a:lnTo>
                      <a:pt x="30" y="44"/>
                    </a:lnTo>
                    <a:lnTo>
                      <a:pt x="30" y="30"/>
                    </a:lnTo>
                    <a:lnTo>
                      <a:pt x="32" y="18"/>
                    </a:lnTo>
                    <a:lnTo>
                      <a:pt x="38" y="8"/>
                    </a:lnTo>
                    <a:lnTo>
                      <a:pt x="48" y="2"/>
                    </a:lnTo>
                    <a:lnTo>
                      <a:pt x="60" y="0"/>
                    </a:lnTo>
                    <a:close/>
                    <a:moveTo>
                      <a:pt x="276" y="112"/>
                    </a:moveTo>
                    <a:lnTo>
                      <a:pt x="300" y="186"/>
                    </a:lnTo>
                    <a:lnTo>
                      <a:pt x="300" y="190"/>
                    </a:lnTo>
                    <a:lnTo>
                      <a:pt x="300" y="196"/>
                    </a:lnTo>
                    <a:lnTo>
                      <a:pt x="298" y="208"/>
                    </a:lnTo>
                    <a:lnTo>
                      <a:pt x="292" y="216"/>
                    </a:lnTo>
                    <a:lnTo>
                      <a:pt x="282" y="224"/>
                    </a:lnTo>
                    <a:lnTo>
                      <a:pt x="270" y="226"/>
                    </a:lnTo>
                    <a:lnTo>
                      <a:pt x="270" y="270"/>
                    </a:lnTo>
                    <a:lnTo>
                      <a:pt x="268" y="282"/>
                    </a:lnTo>
                    <a:lnTo>
                      <a:pt x="262" y="292"/>
                    </a:lnTo>
                    <a:lnTo>
                      <a:pt x="252" y="298"/>
                    </a:lnTo>
                    <a:lnTo>
                      <a:pt x="240" y="300"/>
                    </a:lnTo>
                    <a:lnTo>
                      <a:pt x="226" y="300"/>
                    </a:lnTo>
                    <a:lnTo>
                      <a:pt x="214" y="298"/>
                    </a:lnTo>
                    <a:lnTo>
                      <a:pt x="204" y="292"/>
                    </a:lnTo>
                    <a:lnTo>
                      <a:pt x="198" y="282"/>
                    </a:lnTo>
                    <a:lnTo>
                      <a:pt x="196" y="270"/>
                    </a:lnTo>
                    <a:lnTo>
                      <a:pt x="196" y="226"/>
                    </a:lnTo>
                    <a:lnTo>
                      <a:pt x="184" y="224"/>
                    </a:lnTo>
                    <a:lnTo>
                      <a:pt x="174" y="216"/>
                    </a:lnTo>
                    <a:lnTo>
                      <a:pt x="168" y="208"/>
                    </a:lnTo>
                    <a:lnTo>
                      <a:pt x="164" y="196"/>
                    </a:lnTo>
                    <a:lnTo>
                      <a:pt x="166" y="190"/>
                    </a:lnTo>
                    <a:lnTo>
                      <a:pt x="166" y="188"/>
                    </a:lnTo>
                    <a:lnTo>
                      <a:pt x="166" y="186"/>
                    </a:lnTo>
                    <a:lnTo>
                      <a:pt x="188" y="112"/>
                    </a:lnTo>
                    <a:lnTo>
                      <a:pt x="190" y="110"/>
                    </a:lnTo>
                    <a:lnTo>
                      <a:pt x="190" y="108"/>
                    </a:lnTo>
                    <a:lnTo>
                      <a:pt x="196" y="98"/>
                    </a:lnTo>
                    <a:lnTo>
                      <a:pt x="206" y="92"/>
                    </a:lnTo>
                    <a:lnTo>
                      <a:pt x="218" y="90"/>
                    </a:lnTo>
                    <a:lnTo>
                      <a:pt x="248" y="90"/>
                    </a:lnTo>
                    <a:lnTo>
                      <a:pt x="260" y="92"/>
                    </a:lnTo>
                    <a:lnTo>
                      <a:pt x="270" y="98"/>
                    </a:lnTo>
                    <a:lnTo>
                      <a:pt x="276" y="108"/>
                    </a:lnTo>
                    <a:lnTo>
                      <a:pt x="276" y="112"/>
                    </a:lnTo>
                    <a:close/>
                    <a:moveTo>
                      <a:pt x="226" y="0"/>
                    </a:moveTo>
                    <a:lnTo>
                      <a:pt x="240" y="0"/>
                    </a:lnTo>
                    <a:lnTo>
                      <a:pt x="252" y="2"/>
                    </a:lnTo>
                    <a:lnTo>
                      <a:pt x="262" y="8"/>
                    </a:lnTo>
                    <a:lnTo>
                      <a:pt x="268" y="18"/>
                    </a:lnTo>
                    <a:lnTo>
                      <a:pt x="270" y="30"/>
                    </a:lnTo>
                    <a:lnTo>
                      <a:pt x="270" y="44"/>
                    </a:lnTo>
                    <a:lnTo>
                      <a:pt x="268" y="56"/>
                    </a:lnTo>
                    <a:lnTo>
                      <a:pt x="262" y="66"/>
                    </a:lnTo>
                    <a:lnTo>
                      <a:pt x="252" y="72"/>
                    </a:lnTo>
                    <a:lnTo>
                      <a:pt x="240" y="74"/>
                    </a:lnTo>
                    <a:lnTo>
                      <a:pt x="226" y="74"/>
                    </a:lnTo>
                    <a:lnTo>
                      <a:pt x="214" y="72"/>
                    </a:lnTo>
                    <a:lnTo>
                      <a:pt x="204" y="66"/>
                    </a:lnTo>
                    <a:lnTo>
                      <a:pt x="198" y="56"/>
                    </a:lnTo>
                    <a:lnTo>
                      <a:pt x="196" y="44"/>
                    </a:lnTo>
                    <a:lnTo>
                      <a:pt x="196" y="30"/>
                    </a:lnTo>
                    <a:lnTo>
                      <a:pt x="198" y="18"/>
                    </a:lnTo>
                    <a:lnTo>
                      <a:pt x="204" y="8"/>
                    </a:lnTo>
                    <a:lnTo>
                      <a:pt x="214" y="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00B0F0">
                  <a:alpha val="65097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5" name="左右箭头 24"/>
            <p:cNvSpPr/>
            <p:nvPr/>
          </p:nvSpPr>
          <p:spPr bwMode="auto">
            <a:xfrm>
              <a:off x="2176611" y="2040354"/>
              <a:ext cx="4725142" cy="1656083"/>
            </a:xfrm>
            <a:prstGeom prst="leftRightArrow">
              <a:avLst/>
            </a:prstGeom>
            <a:solidFill>
              <a:schemeClr val="tx1">
                <a:lumMod val="50000"/>
                <a:lumOff val="50000"/>
                <a:alpha val="3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spcBef>
                  <a:spcPct val="50000"/>
                </a:spcBef>
                <a:defRPr/>
              </a:pPr>
              <a:endParaRPr kumimoji="1" lang="zh-CN" altLang="en-US">
                <a:latin typeface="Times New Roman" pitchFamily="18" charset="0"/>
              </a:endParaRPr>
            </a:p>
          </p:txBody>
        </p:sp>
        <p:grpSp>
          <p:nvGrpSpPr>
            <p:cNvPr id="62470" name="组合 25"/>
            <p:cNvGrpSpPr>
              <a:grpSpLocks/>
            </p:cNvGrpSpPr>
            <p:nvPr/>
          </p:nvGrpSpPr>
          <p:grpSpPr bwMode="auto">
            <a:xfrm>
              <a:off x="3476327" y="2432004"/>
              <a:ext cx="2051011" cy="830997"/>
              <a:chOff x="3432177" y="3386549"/>
              <a:chExt cx="2051011" cy="830997"/>
            </a:xfrm>
          </p:grpSpPr>
          <p:sp>
            <p:nvSpPr>
              <p:cNvPr id="62479" name="TextBox 26"/>
              <p:cNvSpPr txBox="1">
                <a:spLocks noChangeArrowheads="1"/>
              </p:cNvSpPr>
              <p:nvPr/>
            </p:nvSpPr>
            <p:spPr bwMode="auto">
              <a:xfrm>
                <a:off x="3432177" y="3386549"/>
                <a:ext cx="696686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400" b="1">
                    <a:latin typeface="微软雅黑" pitchFamily="34" charset="-122"/>
                    <a:ea typeface="微软雅黑" pitchFamily="34" charset="-122"/>
                  </a:rPr>
                  <a:t>打通</a:t>
                </a:r>
              </a:p>
            </p:txBody>
          </p:sp>
          <p:sp>
            <p:nvSpPr>
              <p:cNvPr id="62480" name="TextBox 27"/>
              <p:cNvSpPr txBox="1">
                <a:spLocks noChangeArrowheads="1"/>
              </p:cNvSpPr>
              <p:nvPr/>
            </p:nvSpPr>
            <p:spPr bwMode="auto">
              <a:xfrm>
                <a:off x="4109340" y="3386549"/>
                <a:ext cx="696686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400" b="1">
                    <a:latin typeface="微软雅黑" pitchFamily="34" charset="-122"/>
                    <a:ea typeface="微软雅黑" pitchFamily="34" charset="-122"/>
                  </a:rPr>
                  <a:t>反馈</a:t>
                </a:r>
              </a:p>
            </p:txBody>
          </p:sp>
          <p:sp>
            <p:nvSpPr>
              <p:cNvPr id="62481" name="TextBox 28"/>
              <p:cNvSpPr txBox="1">
                <a:spLocks noChangeArrowheads="1"/>
              </p:cNvSpPr>
              <p:nvPr/>
            </p:nvSpPr>
            <p:spPr bwMode="auto">
              <a:xfrm>
                <a:off x="4786502" y="3386549"/>
                <a:ext cx="696686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400" b="1">
                    <a:latin typeface="微软雅黑" pitchFamily="34" charset="-122"/>
                    <a:ea typeface="微软雅黑" pitchFamily="34" charset="-122"/>
                  </a:rPr>
                  <a:t>分享</a:t>
                </a:r>
              </a:p>
            </p:txBody>
          </p:sp>
        </p:grpSp>
        <p:sp>
          <p:nvSpPr>
            <p:cNvPr id="62471" name="矩形 29"/>
            <p:cNvSpPr>
              <a:spLocks noChangeArrowheads="1"/>
            </p:cNvSpPr>
            <p:nvPr/>
          </p:nvSpPr>
          <p:spPr bwMode="auto">
            <a:xfrm>
              <a:off x="7295254" y="1445082"/>
              <a:ext cx="1338829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2400" b="1">
                  <a:latin typeface="微软雅黑" pitchFamily="34" charset="-122"/>
                  <a:ea typeface="微软雅黑" pitchFamily="34" charset="-122"/>
                </a:rPr>
                <a:t>官</a:t>
              </a:r>
              <a:r>
                <a:rPr lang="zh-CN" altLang="en-US" sz="2400" b="1">
                  <a:latin typeface="微软雅黑" pitchFamily="34" charset="-122"/>
                  <a:ea typeface="微软雅黑" pitchFamily="34" charset="-122"/>
                </a:rPr>
                <a:t>微</a:t>
              </a:r>
              <a:endParaRPr lang="en-US" altLang="zh-CN" sz="2400" b="1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社会化站点</a:t>
              </a:r>
            </a:p>
          </p:txBody>
        </p:sp>
        <p:sp>
          <p:nvSpPr>
            <p:cNvPr id="62472" name="矩形 30"/>
            <p:cNvSpPr>
              <a:spLocks noChangeArrowheads="1"/>
            </p:cNvSpPr>
            <p:nvPr/>
          </p:nvSpPr>
          <p:spPr bwMode="auto">
            <a:xfrm>
              <a:off x="459141" y="1413816"/>
              <a:ext cx="1800493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2400" b="1">
                  <a:latin typeface="微软雅黑" pitchFamily="34" charset="-122"/>
                  <a:ea typeface="微软雅黑" pitchFamily="34" charset="-122"/>
                </a:rPr>
                <a:t>官网</a:t>
              </a:r>
              <a:endParaRPr lang="en-US" altLang="zh-CN" sz="2400" b="1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社会化平台搭建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94497" y="2759595"/>
              <a:ext cx="1315431" cy="95345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400" dirty="0">
                  <a:solidFill>
                    <a:schemeClr val="accent3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更丰富的内容</a:t>
              </a:r>
              <a:endPara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r>
                <a:rPr lang="zh-CN" altLang="en-US" sz="1400" dirty="0">
                  <a:solidFill>
                    <a:schemeClr val="accent3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更系统的互动</a:t>
              </a:r>
              <a:endPara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r>
                <a:rPr lang="zh-CN" altLang="en-US" sz="1400" dirty="0">
                  <a:solidFill>
                    <a:schemeClr val="accent3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更直接的体验</a:t>
              </a:r>
              <a:endPara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r>
                <a:rPr lang="zh-CN" altLang="en-US" sz="1400" dirty="0">
                  <a:solidFill>
                    <a:schemeClr val="accent3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更高的忠诚度</a:t>
              </a:r>
              <a:endPara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3" name="直接箭头连接符 32"/>
            <p:cNvCxnSpPr/>
            <p:nvPr/>
          </p:nvCxnSpPr>
          <p:spPr>
            <a:xfrm>
              <a:off x="2137587" y="3674843"/>
              <a:ext cx="2047127" cy="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 flipH="1">
              <a:off x="5446487" y="2455620"/>
              <a:ext cx="1834123" cy="14949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365187" y="1694852"/>
              <a:ext cx="1895910" cy="73917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>
                <a:defRPr/>
              </a:pPr>
              <a:r>
                <a:rPr lang="zh-CN" altLang="en-US" sz="1400" dirty="0">
                  <a:solidFill>
                    <a:schemeClr val="accent3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聚合公共平台热度</a:t>
              </a:r>
              <a:endPara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r">
                <a:defRPr/>
              </a:pPr>
              <a:r>
                <a:rPr lang="zh-CN" altLang="en-US" sz="1400" dirty="0">
                  <a:solidFill>
                    <a:schemeClr val="accent3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吸引平台活跃用户</a:t>
              </a:r>
              <a:endPara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r">
                <a:defRPr/>
              </a:pPr>
              <a:r>
                <a:rPr lang="zh-CN" altLang="en-US" sz="1400" dirty="0">
                  <a:solidFill>
                    <a:schemeClr val="accent3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沉淀品牌忠实粉丝</a:t>
              </a:r>
              <a:endPara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16475" y="3812711"/>
              <a:ext cx="2947930" cy="1787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沉淀用户，完善品牌用户行为数据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积分商城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大型互动活动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最闪耀乐高家庭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LEGO 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pinterset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178198" y="3792778"/>
              <a:ext cx="3965802" cy="178730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吸引用户，成为平台在新浪微博的前沿阵地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优质创意内容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持续互动活动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资源账号推送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LEGO </a:t>
              </a:r>
              <a:r>
                <a:rPr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pinterset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sp>
        <p:nvSpPr>
          <p:cNvPr id="62467" name="TextBox 2"/>
          <p:cNvSpPr>
            <a:spLocks noChangeArrowheads="1"/>
          </p:cNvSpPr>
          <p:nvPr/>
        </p:nvSpPr>
        <p:spPr bwMode="auto">
          <a:xfrm>
            <a:off x="357188" y="71438"/>
            <a:ext cx="2071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核心策略</a:t>
            </a:r>
            <a:endParaRPr lang="en-US" altLang="en-US" b="1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4"/>
          <p:cNvSpPr/>
          <p:nvPr/>
        </p:nvSpPr>
        <p:spPr>
          <a:xfrm>
            <a:off x="3419472" y="1837273"/>
            <a:ext cx="478802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乐高中国官微八月月报</a:t>
            </a: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                      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8.1 —8.31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sz="2800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644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活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乐高红心，助姻缘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84202" y="842958"/>
            <a:ext cx="7429283" cy="4066115"/>
            <a:chOff x="384202" y="987023"/>
            <a:chExt cx="8414887" cy="4605545"/>
          </a:xfrm>
        </p:grpSpPr>
        <p:pic>
          <p:nvPicPr>
            <p:cNvPr id="4" name="Picture 2" descr="c:\users\pg\appdata\roaming\360se6\USERDA~1\Temp\71EB12~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202" y="987023"/>
              <a:ext cx="3070363" cy="460554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8647" y="987024"/>
              <a:ext cx="5190442" cy="24846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3608646" y="3561243"/>
              <a:ext cx="5190443" cy="195009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Font typeface="Wingdings" pitchFamily="2" charset="2"/>
                <a:buChar char="u"/>
              </a:pPr>
              <a:r>
                <a:rPr lang="zh-CN" altLang="en-US" sz="12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时间：</a:t>
              </a:r>
              <a:r>
                <a:rPr lang="en-US" altLang="zh-CN" sz="12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8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月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9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日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-8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月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13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日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u"/>
              </a:pPr>
              <a:r>
                <a:rPr lang="zh-CN" altLang="en-US" sz="12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概述：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集合中国情人节七夕，在微博上发起活动，通过创意活动机制，短期内在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@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乐高中国 微博行为大量粉丝晒红心局面。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  <a:buFont typeface="Wingdings" pitchFamily="2" charset="2"/>
                <a:buChar char="u"/>
              </a:pPr>
              <a:r>
                <a:rPr lang="zh-CN" altLang="en-US" sz="12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数据：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总转发：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2450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人次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       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            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总评论：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1818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人次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      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            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阅读量：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53W+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524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互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企业互动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2384" y="959613"/>
            <a:ext cx="2441888" cy="1673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44720" y="959613"/>
            <a:ext cx="3398685" cy="1673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2382" y="2760915"/>
            <a:ext cx="2833092" cy="2097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70199" y="2760914"/>
            <a:ext cx="2967974" cy="2097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920" y="655522"/>
            <a:ext cx="9220225" cy="33150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基于微博环境下，与企业之间形成良好的互动，借助其他品牌传播力度，为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乐高中国 进行传播，提升品牌美誉度。</a:t>
            </a:r>
          </a:p>
        </p:txBody>
      </p:sp>
      <p:sp>
        <p:nvSpPr>
          <p:cNvPr id="9" name="矩形 8"/>
          <p:cNvSpPr/>
          <p:nvPr/>
        </p:nvSpPr>
        <p:spPr>
          <a:xfrm>
            <a:off x="2650091" y="2170704"/>
            <a:ext cx="879176" cy="4761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11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网易</a:t>
            </a:r>
          </a:p>
        </p:txBody>
      </p:sp>
      <p:sp>
        <p:nvSpPr>
          <p:cNvPr id="10" name="矩形 9"/>
          <p:cNvSpPr/>
          <p:nvPr/>
        </p:nvSpPr>
        <p:spPr>
          <a:xfrm>
            <a:off x="7038173" y="2134224"/>
            <a:ext cx="879176" cy="4761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11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爱极客</a:t>
            </a:r>
          </a:p>
        </p:txBody>
      </p:sp>
      <p:sp>
        <p:nvSpPr>
          <p:cNvPr id="11" name="矩形 10"/>
          <p:cNvSpPr/>
          <p:nvPr/>
        </p:nvSpPr>
        <p:spPr>
          <a:xfrm>
            <a:off x="3035474" y="4381937"/>
            <a:ext cx="879176" cy="4761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sz="1100" b="1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endParaRPr lang="zh-CN" altLang="en-US" sz="11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38173" y="4381937"/>
            <a:ext cx="879176" cy="4761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sz="1100" b="1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endParaRPr lang="zh-CN" altLang="en-US" sz="11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24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互动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热点话题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77814" y="811310"/>
            <a:ext cx="6959407" cy="3910773"/>
            <a:chOff x="277814" y="694557"/>
            <a:chExt cx="10002000" cy="562053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814" y="1500990"/>
              <a:ext cx="4018414" cy="16128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814" y="3246297"/>
              <a:ext cx="4018414" cy="15991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814" y="4977890"/>
              <a:ext cx="4018415" cy="133719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508457" y="1639540"/>
              <a:ext cx="3996914" cy="71314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indent="0" algn="just">
                <a:lnSpc>
                  <a:spcPct val="11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节日热点话题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七夕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</a:t>
              </a:r>
            </a:p>
            <a:p>
              <a:pPr marL="0" indent="0" algn="just">
                <a:lnSpc>
                  <a:spcPct val="11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转发：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99</a:t>
              </a:r>
              <a:endPara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08457" y="3265991"/>
              <a:ext cx="3996914" cy="71314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indent="0" algn="just">
                <a:lnSpc>
                  <a:spcPct val="11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微博热点话题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炫富大赛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</a:t>
              </a:r>
            </a:p>
            <a:p>
              <a:pPr marL="0" indent="0" algn="just">
                <a:lnSpc>
                  <a:spcPct val="11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转发：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endPara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08457" y="4892443"/>
              <a:ext cx="3996914" cy="71314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indent="0" algn="just">
                <a:lnSpc>
                  <a:spcPct val="11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微博热点话题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泰森来了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</a:t>
              </a:r>
            </a:p>
            <a:p>
              <a:pPr marL="0" indent="0" algn="just">
                <a:lnSpc>
                  <a:spcPct val="11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转发：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31</a:t>
              </a:r>
              <a:endPara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7815" y="694557"/>
              <a:ext cx="10001999" cy="666636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indent="0">
                <a:lnSpc>
                  <a:spcPct val="15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160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紧跟社会热点事件，用乐高创意表达出来，能够获得粉丝积极响应。</a:t>
              </a:r>
              <a:endParaRPr 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4500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4"/>
          <p:cNvSpPr/>
          <p:nvPr/>
        </p:nvSpPr>
        <p:spPr>
          <a:xfrm>
            <a:off x="3419472" y="1837273"/>
            <a:ext cx="478802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乐高中国官微九月月报</a:t>
            </a: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                      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9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.1 —9.30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sz="2800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3348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活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EV3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直播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64705" y="759581"/>
            <a:ext cx="2990692" cy="3973160"/>
            <a:chOff x="364704" y="759580"/>
            <a:chExt cx="3771671" cy="5010697"/>
          </a:xfrm>
        </p:grpSpPr>
        <p:pic>
          <p:nvPicPr>
            <p:cNvPr id="4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704" y="759580"/>
              <a:ext cx="3771671" cy="204488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704" y="2804462"/>
              <a:ext cx="3771671" cy="29658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3491505" y="806408"/>
            <a:ext cx="5088221" cy="392633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活动概述：</a:t>
            </a:r>
            <a:endParaRPr lang="en-US" altLang="zh-CN" sz="16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鉴于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EV3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国内首度上市，微博进行传播预热，通过有奖活动为线下招募试玩者，以及吸引乐高迷眼球，为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EV3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全国上市做预热。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活动数据：</a:t>
            </a:r>
            <a:endParaRPr lang="en-US" altLang="zh-CN" sz="16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总转发：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589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总评论：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325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阅读数：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21.9W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报名数：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100+</a:t>
            </a:r>
            <a:endParaRPr lang="zh-CN" altLang="en-US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500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活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乐高小黄鸭带回家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07604" y="770925"/>
            <a:ext cx="3741120" cy="18481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35571" y="2643783"/>
            <a:ext cx="4340924" cy="2202784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活动概述：</a:t>
            </a:r>
            <a:endParaRPr lang="en-US" altLang="zh-CN" sz="14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结合小黄鸭来北京热点时间，微博发起活动活动，以乐高小黄鸭拼砌包作为活动奖品，借助小黄鸭人气提升官微活跃度。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活动数据：</a:t>
            </a:r>
            <a:endParaRPr lang="en-US" altLang="zh-CN" sz="14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总转发：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1119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总评论：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545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阅读数：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22.4W</a:t>
            </a:r>
          </a:p>
        </p:txBody>
      </p:sp>
      <p:pic>
        <p:nvPicPr>
          <p:cNvPr id="6" name="Picture 4" descr="c:\users\pg\appdata\roaming\360se6\USERDA~1\Temp\71E176~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6138" y="770926"/>
            <a:ext cx="2585353" cy="3889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4500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活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带着乐高去旅行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88140" y="770925"/>
            <a:ext cx="3353127" cy="3889782"/>
            <a:chOff x="388140" y="770925"/>
            <a:chExt cx="4327381" cy="5019962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140" y="770925"/>
              <a:ext cx="4327381" cy="226001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140" y="3168193"/>
              <a:ext cx="4327381" cy="98004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140" y="4327214"/>
              <a:ext cx="4327381" cy="146367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3851670" y="835875"/>
            <a:ext cx="5223440" cy="346466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活动概述：</a:t>
            </a:r>
            <a:endParaRPr lang="en-US" altLang="zh-CN" sz="14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十一国庆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旅游旺季，以及新浪主推的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带着微博去旅行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，发起互动活动，引导粉丝旅途中带上乐高，以及晒出自己与乐高的照片，活动很好的增加官微活跃度，以及提升品牌美誉度。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活动数据：</a:t>
            </a:r>
            <a:endParaRPr lang="en-US" altLang="zh-CN" sz="14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总转发：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2210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总评论：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732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阅读数：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37.0W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话题页：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13198</a:t>
            </a:r>
          </a:p>
        </p:txBody>
      </p:sp>
    </p:spTree>
    <p:extLst>
      <p:ext uri="{BB962C8B-B14F-4D97-AF65-F5344CB8AC3E}">
        <p14:creationId xmlns:p14="http://schemas.microsoft.com/office/powerpoint/2010/main" xmlns="" val="114500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活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我为乐高代言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0185" y="2931916"/>
            <a:ext cx="4197342" cy="2038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6715" y="682807"/>
            <a:ext cx="4164785" cy="21404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09211" y="643419"/>
            <a:ext cx="4110097" cy="343389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活动概述：</a:t>
            </a:r>
            <a:endParaRPr lang="en-US" altLang="zh-CN" sz="16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结合配合乐高旗舰店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我为乐高代言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活动，基于微博进行曝光传播，以互动有奖活动形式引导粉丝进入乐高官方旗舰店参与活动。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活动数据：</a:t>
            </a:r>
            <a:endParaRPr lang="en-US" altLang="zh-CN" sz="16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总转发：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503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总评论：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173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阅读数：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30.9W</a:t>
            </a:r>
          </a:p>
        </p:txBody>
      </p:sp>
    </p:spTree>
    <p:extLst>
      <p:ext uri="{BB962C8B-B14F-4D97-AF65-F5344CB8AC3E}">
        <p14:creationId xmlns:p14="http://schemas.microsoft.com/office/powerpoint/2010/main" xmlns="" val="428119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互动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企业互动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1935" y="698892"/>
            <a:ext cx="8213043" cy="636201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基于微博环境下，与企业之间形成良好的互动，借助其他品牌传播力度，为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乐高中国 进行传播，提升品牌美誉度。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1885" y="2381543"/>
            <a:ext cx="3916289" cy="2403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98688" y="2381543"/>
            <a:ext cx="3755831" cy="2403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094508" y="1889510"/>
            <a:ext cx="2493818" cy="47243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麦当劳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29694" y="1889510"/>
            <a:ext cx="2493818" cy="47243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迪士尼</a:t>
            </a:r>
          </a:p>
        </p:txBody>
      </p:sp>
    </p:spTree>
    <p:extLst>
      <p:ext uri="{BB962C8B-B14F-4D97-AF65-F5344CB8AC3E}">
        <p14:creationId xmlns:p14="http://schemas.microsoft.com/office/powerpoint/2010/main" xmlns="" val="166453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矩形 4"/>
          <p:cNvSpPr>
            <a:spLocks noChangeArrowheads="1"/>
          </p:cNvSpPr>
          <p:nvPr/>
        </p:nvSpPr>
        <p:spPr bwMode="auto">
          <a:xfrm>
            <a:off x="285750" y="785813"/>
            <a:ext cx="84534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利用</a:t>
            </a:r>
            <a:r>
              <a:rPr lang="en-US" altLang="zh-CN" b="1">
                <a:latin typeface="微软雅黑" pitchFamily="34" charset="-122"/>
                <a:ea typeface="微软雅黑" pitchFamily="34" charset="-122"/>
              </a:rPr>
              <a:t>WEB 2.0</a:t>
            </a:r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与官网结合，打造属于乐高迷自己的作品展示平台</a:t>
            </a:r>
            <a:r>
              <a:rPr lang="en-US" altLang="zh-CN" b="1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zh-CN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AutoShape 1"/>
          <p:cNvSpPr>
            <a:spLocks noChangeArrowheads="1"/>
          </p:cNvSpPr>
          <p:nvPr/>
        </p:nvSpPr>
        <p:spPr bwMode="auto">
          <a:xfrm>
            <a:off x="1905000" y="1506538"/>
            <a:ext cx="5807075" cy="811212"/>
          </a:xfrm>
          <a:prstGeom prst="roundRect">
            <a:avLst>
              <a:gd name="adj" fmla="val 11741"/>
            </a:avLst>
          </a:prstGeom>
          <a:solidFill>
            <a:schemeClr val="accent5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lIns="90000" tIns="45000" rIns="90000" bIns="45000" anchor="ctr"/>
          <a:lstStyle>
            <a:defPPr>
              <a:defRPr lang="en-GB"/>
            </a:defPPr>
            <a:lvl1pPr algn="l" defTabSz="4492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742950" indent="-285750" algn="l" defTabSz="4492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1143000" indent="-228600" algn="l" defTabSz="4492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600200" indent="-228600" algn="l" defTabSz="4492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2057400" indent="-228600" algn="l" defTabSz="4492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/>
            </a:pPr>
            <a:r>
              <a:rPr lang="zh-CN" altLang="en-US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粉丝能够上传一切有关乐高的创意图片</a:t>
            </a:r>
            <a:endParaRPr lang="zh-CN" altLang="en-US" sz="20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492" name="AutoShape 2"/>
          <p:cNvSpPr>
            <a:spLocks noChangeArrowheads="1"/>
          </p:cNvSpPr>
          <p:nvPr/>
        </p:nvSpPr>
        <p:spPr bwMode="auto">
          <a:xfrm>
            <a:off x="1905000" y="2500313"/>
            <a:ext cx="5810250" cy="793750"/>
          </a:xfrm>
          <a:prstGeom prst="roundRect">
            <a:avLst>
              <a:gd name="adj" fmla="val 11741"/>
            </a:avLst>
          </a:prstGeom>
          <a:solidFill>
            <a:srgbClr val="9C7451"/>
          </a:solidFill>
          <a:ln w="18000">
            <a:noFill/>
            <a:round/>
            <a:headEnd/>
            <a:tailEnd/>
          </a:ln>
        </p:spPr>
        <p:txBody>
          <a:bodyPr lIns="99000" tIns="54000" rIns="99000" bIns="54000" anchor="ctr"/>
          <a:lstStyle/>
          <a:p>
            <a:pPr defTabSz="449263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zh-CN" altLang="en-US" sz="20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划分区域，针对各年龄段各级别用户设计活动</a:t>
            </a: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1905000" y="3500438"/>
            <a:ext cx="5810250" cy="815975"/>
          </a:xfrm>
          <a:prstGeom prst="roundRect">
            <a:avLst>
              <a:gd name="adj" fmla="val 11741"/>
            </a:avLst>
          </a:prstGeom>
          <a:solidFill>
            <a:schemeClr val="accent2">
              <a:lumMod val="75000"/>
            </a:schemeClr>
          </a:solidFill>
          <a:ln w="18000">
            <a:noFill/>
            <a:round/>
            <a:headEnd/>
            <a:tailEnd/>
          </a:ln>
        </p:spPr>
        <p:txBody>
          <a:bodyPr lIns="99000" tIns="54000" rIns="99000" bIns="54000" anchor="ctr"/>
          <a:lstStyle>
            <a:defPPr>
              <a:defRPr lang="en-GB"/>
            </a:defPPr>
            <a:lvl1pPr algn="l" defTabSz="4492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742950" indent="-285750" algn="l" defTabSz="4492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1143000" indent="-228600" algn="l" defTabSz="4492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600200" indent="-228600" algn="l" defTabSz="4492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2057400" indent="-228600" algn="l" defTabSz="4492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/>
            </a:pPr>
            <a:r>
              <a:rPr lang="zh-CN" altLang="en-US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最终优秀作品在官网上呈现，引导粉丝进入官网</a:t>
            </a:r>
            <a:endParaRPr lang="en-US" altLang="zh-CN" sz="20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808038" y="1500188"/>
            <a:ext cx="828675" cy="784225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lIns="90000" tIns="45000" rIns="90000" bIns="45000" anchor="ctr"/>
          <a:lstStyle>
            <a:defPPr>
              <a:defRPr lang="en-GB"/>
            </a:defPPr>
            <a:lvl1pPr algn="l" defTabSz="4492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742950" indent="-285750" algn="l" defTabSz="4492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1143000" indent="-228600" algn="l" defTabSz="4492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600200" indent="-228600" algn="l" defTabSz="4492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2057400" indent="-228600" algn="l" defTabSz="4492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ctr" hangingPunct="0">
              <a:lnSpc>
                <a:spcPct val="118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</a:tabLst>
              <a:defRPr/>
            </a:pPr>
            <a:r>
              <a:rPr lang="zh-CN" altLang="en-US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平台</a:t>
            </a:r>
            <a:endParaRPr lang="en-US" altLang="zh-CN" sz="20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495" name="AutoShape 6"/>
          <p:cNvSpPr>
            <a:spLocks noChangeArrowheads="1"/>
          </p:cNvSpPr>
          <p:nvPr/>
        </p:nvSpPr>
        <p:spPr bwMode="auto">
          <a:xfrm>
            <a:off x="808038" y="2513013"/>
            <a:ext cx="828675" cy="796925"/>
          </a:xfrm>
          <a:prstGeom prst="roundRect">
            <a:avLst>
              <a:gd name="adj" fmla="val 16667"/>
            </a:avLst>
          </a:prstGeom>
          <a:solidFill>
            <a:srgbClr val="9C7451"/>
          </a:solidFill>
          <a:ln w="18000">
            <a:noFill/>
            <a:round/>
            <a:headEnd/>
            <a:tailEnd/>
          </a:ln>
        </p:spPr>
        <p:txBody>
          <a:bodyPr lIns="99000" tIns="54000" rIns="99000" bIns="54000" anchor="ctr"/>
          <a:lstStyle/>
          <a:p>
            <a:pPr algn="ctr" defTabSz="449263" hangingPunct="0">
              <a:lnSpc>
                <a:spcPct val="118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</a:tabLst>
            </a:pPr>
            <a:r>
              <a:rPr lang="zh-CN" altLang="en-US" sz="20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活动</a:t>
            </a:r>
            <a:endParaRPr lang="en-US" altLang="zh-CN" sz="20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808038" y="3516313"/>
            <a:ext cx="828675" cy="819150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 w="18000">
            <a:noFill/>
            <a:round/>
            <a:headEnd/>
            <a:tailEnd/>
          </a:ln>
        </p:spPr>
        <p:txBody>
          <a:bodyPr lIns="99000" tIns="54000" rIns="99000" bIns="54000" anchor="ctr"/>
          <a:lstStyle>
            <a:defPPr>
              <a:defRPr lang="en-GB"/>
            </a:defPPr>
            <a:lvl1pPr algn="l" defTabSz="4492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742950" indent="-285750" algn="l" defTabSz="4492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1143000" indent="-228600" algn="l" defTabSz="4492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600200" indent="-228600" algn="l" defTabSz="4492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2057400" indent="-228600" algn="l" defTabSz="449263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ctr" hangingPunct="0">
              <a:lnSpc>
                <a:spcPct val="118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</a:tabLst>
              <a:defRPr/>
            </a:pPr>
            <a:r>
              <a:rPr lang="zh-CN" altLang="en-US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官网</a:t>
            </a:r>
            <a:endParaRPr lang="en-US" altLang="zh-CN" sz="20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497" name="TextBox 2"/>
          <p:cNvSpPr>
            <a:spLocks noChangeArrowheads="1"/>
          </p:cNvSpPr>
          <p:nvPr/>
        </p:nvSpPr>
        <p:spPr bwMode="auto">
          <a:xfrm>
            <a:off x="357188" y="71438"/>
            <a:ext cx="2071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乐高</a:t>
            </a:r>
            <a:r>
              <a:rPr lang="en-US" altLang="zh-CN" b="1" i="1">
                <a:solidFill>
                  <a:schemeClr val="bg1"/>
                </a:solidFill>
                <a:latin typeface="GungsuhChe" pitchFamily="49" charset="-127"/>
                <a:ea typeface="GungsuhChe" pitchFamily="49" charset="-127"/>
                <a:sym typeface="微软雅黑" pitchFamily="34" charset="-122"/>
              </a:rPr>
              <a:t>pinterset</a:t>
            </a:r>
            <a:endParaRPr lang="en-US" altLang="en-US" b="1" i="1">
              <a:solidFill>
                <a:schemeClr val="bg1"/>
              </a:solidFill>
              <a:latin typeface="GungsuhChe" pitchFamily="49" charset="-127"/>
              <a:ea typeface="GungsuhChe" pitchFamily="49" charset="-127"/>
              <a:sym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spLocks noChangeArrowheads="1"/>
          </p:cNvSpPr>
          <p:nvPr/>
        </p:nvSpPr>
        <p:spPr bwMode="auto">
          <a:xfrm>
            <a:off x="357189" y="71438"/>
            <a:ext cx="901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互动</a:t>
            </a:r>
            <a:endParaRPr lang="en-US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热点话题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815" y="554826"/>
            <a:ext cx="8242071" cy="463846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紧跟社会热点事件，用乐高创意表达出来，能够获得粉丝积极响应。</a:t>
            </a:r>
            <a:endParaRPr lang="en-US" sz="16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13981" y="1093600"/>
            <a:ext cx="2665115" cy="3614790"/>
            <a:chOff x="304377" y="1059484"/>
            <a:chExt cx="3547187" cy="4811175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377" y="4438376"/>
              <a:ext cx="3547187" cy="143228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71" y="2843272"/>
              <a:ext cx="3506221" cy="151896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71" y="1059484"/>
              <a:ext cx="3506221" cy="172547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TextBox 15"/>
          <p:cNvSpPr txBox="1"/>
          <p:nvPr/>
        </p:nvSpPr>
        <p:spPr>
          <a:xfrm>
            <a:off x="3707604" y="1059484"/>
            <a:ext cx="3629891" cy="959366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微软收购诺基亚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热点话题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转发：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阅读：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3.1W</a:t>
            </a:r>
            <a:endParaRPr lang="zh-CN" altLang="en-US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93482" y="2524756"/>
            <a:ext cx="3629891" cy="959366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US" altLang="zh-CN" sz="14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5s#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土豪金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热点话题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转发：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77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阅读：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6.3W</a:t>
            </a:r>
            <a:endParaRPr lang="zh-CN" altLang="en-US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35571" y="3580212"/>
            <a:ext cx="3629891" cy="959366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长发及腰体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热点话题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转发：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阅读：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3.0W</a:t>
            </a:r>
            <a:endParaRPr lang="zh-CN" altLang="en-US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9305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4"/>
          <p:cNvSpPr/>
          <p:nvPr/>
        </p:nvSpPr>
        <p:spPr>
          <a:xfrm>
            <a:off x="3419472" y="1837273"/>
            <a:ext cx="478802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乐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高大型活动六一儿童节</a:t>
            </a: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ct val="50000"/>
              </a:spcBef>
            </a:pPr>
            <a:r>
              <a:rPr lang="en-US" sz="2800" b="1" dirty="0" smtClean="0"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日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——X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日</a:t>
            </a:r>
            <a:endParaRPr lang="en-US" sz="2800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17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活动概述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2053" y="643373"/>
            <a:ext cx="8143980" cy="224971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749" y="3172939"/>
            <a:ext cx="8143980" cy="1343702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契合六一儿童节热点，以</a:t>
            </a:r>
            <a:r>
              <a:rPr lang="en-US" altLang="zh-C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乐高中国 为活动主阵营发起互动活动</a:t>
            </a:r>
            <a:r>
              <a:rPr lang="en-US" altLang="zh-C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 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乐享童年，六一大礼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，通过号召大家换微博头像，发微博，一起加入乐高童年队伍。从而在微博上获得大量的关注，曝光，以及品牌美誉度。</a:t>
            </a:r>
            <a:endParaRPr lang="en-US" sz="1600" b="1" dirty="0" err="1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Picture 15" descr="C:\Documents and Settings\Administrator\桌面\换头像截图\获奖名单\QQ截图201305301317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60" y="759388"/>
            <a:ext cx="3850672" cy="9251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6" descr="C:\Documents and Settings\Administrator\桌面\换头像截图\获奖名单\QQ截图20130530131736.jpg"/>
          <p:cNvPicPr>
            <a:picLocks noChangeAspect="1" noChangeArrowheads="1"/>
          </p:cNvPicPr>
          <p:nvPr/>
        </p:nvPicPr>
        <p:blipFill>
          <a:blip r:embed="rId3" cstate="print"/>
          <a:srcRect b="18866"/>
          <a:stretch>
            <a:fillRect/>
          </a:stretch>
        </p:blipFill>
        <p:spPr bwMode="auto">
          <a:xfrm>
            <a:off x="1254531" y="759388"/>
            <a:ext cx="3746369" cy="955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7" descr="C:\Documents and Settings\Administrator\桌面\换头像截图\获奖名单\QQ截图2013053013175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482" y="759388"/>
            <a:ext cx="3843337" cy="9494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18" descr="C:\Documents and Settings\Administrator\桌面\换头像截图\获奖名单\QQ截图2013053013183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10019" y="759388"/>
            <a:ext cx="4106738" cy="955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19" descr="C:\Documents and Settings\Administrator\桌面\换头像截图\获奖名单\QQ截图2013053013185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00357" y="759388"/>
            <a:ext cx="4111625" cy="930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Picture 20" descr="C:\Documents and Settings\Administrator\桌面\换头像截图\获奖名单\QQ截图2013053013194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5960" y="1766183"/>
            <a:ext cx="3149600" cy="9574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1" descr="C:\Documents and Settings\Administrator\桌面\换头像截图\获奖名单\QQ截图20130530132017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93980" y="759388"/>
            <a:ext cx="3978665" cy="9251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2" descr="C:\Documents and Settings\Administrator\桌面\换头像截图\获奖名单\QQ截图20130530133731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68332" y="1753060"/>
            <a:ext cx="2907410" cy="970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Picture 23" descr="C:\Documents and Settings\Administrator\桌面\换头像截图\获奖名单\QQ截图20130531101253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149382" y="1753483"/>
            <a:ext cx="3711562" cy="9797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Picture 24" descr="C:\Documents and Settings\Administrator\桌面\换头像截图\获奖名单\QQ截图20130531101336.jpg"/>
          <p:cNvPicPr>
            <a:picLocks noChangeAspect="1" noChangeArrowheads="1"/>
          </p:cNvPicPr>
          <p:nvPr/>
        </p:nvPicPr>
        <p:blipFill>
          <a:blip r:embed="rId11" cstate="print"/>
          <a:srcRect r="6603"/>
          <a:stretch>
            <a:fillRect/>
          </a:stretch>
        </p:blipFill>
        <p:spPr bwMode="auto">
          <a:xfrm>
            <a:off x="3022882" y="1753060"/>
            <a:ext cx="5029493" cy="9710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8" name="Picture 25" descr="C:\Documents and Settings\Administrator\桌面\换头像截图\获奖名单\QQ截图20130531101347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943257" y="1753061"/>
            <a:ext cx="4381559" cy="9801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92094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36673" y="640299"/>
            <a:ext cx="7260713" cy="4176959"/>
            <a:chOff x="336673" y="640299"/>
            <a:chExt cx="8038071" cy="4624159"/>
          </a:xfrm>
        </p:grpSpPr>
        <p:pic>
          <p:nvPicPr>
            <p:cNvPr id="2" name="Picture 2" descr="C:\Documents and Settings\Administrator\桌面\换头像截图\９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9360" y="3006125"/>
              <a:ext cx="3687840" cy="218166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" name="Picture 3" descr="C:\Documents and Settings\Administrator\桌面\换头像截图\８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3874" y="770925"/>
              <a:ext cx="3687840" cy="20361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" name="TextBox 3"/>
            <p:cNvSpPr txBox="1"/>
            <p:nvPr/>
          </p:nvSpPr>
          <p:spPr>
            <a:xfrm>
              <a:off x="4493943" y="770925"/>
              <a:ext cx="3880801" cy="201952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indent="0">
                <a:lnSpc>
                  <a:spcPct val="110000"/>
                </a:lnSpc>
                <a:spcBef>
                  <a:spcPts val="600"/>
                </a:spcBef>
              </a:pPr>
              <a:r>
                <a:rPr lang="zh-CN" altLang="en-US" sz="2000" b="1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官微内的传播效果</a:t>
              </a:r>
              <a:endParaRPr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indent="0">
                <a:lnSpc>
                  <a:spcPct val="110000"/>
                </a:lnSpc>
                <a:spcBef>
                  <a:spcPts val="600"/>
                </a:spcBef>
                <a:buFont typeface="Wingdings" pitchFamily="2" charset="2"/>
                <a:buChar char="Ø"/>
              </a:pPr>
              <a:r>
                <a:rPr lang="zh-CN" altLang="en-US" sz="140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活动时间：</a:t>
              </a:r>
              <a:r>
                <a:rPr lang="en-US" altLang="zh-CN" sz="140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20135.29-2013.5.30</a:t>
              </a:r>
            </a:p>
            <a:p>
              <a:pPr marL="0" indent="0">
                <a:lnSpc>
                  <a:spcPct val="110000"/>
                </a:lnSpc>
                <a:spcBef>
                  <a:spcPts val="600"/>
                </a:spcBef>
                <a:buFont typeface="Wingdings" pitchFamily="2" charset="2"/>
                <a:buChar char="Ø"/>
              </a:pPr>
              <a:r>
                <a:rPr lang="zh-CN" altLang="en-US" sz="140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活动总转发：</a:t>
              </a:r>
              <a:r>
                <a:rPr lang="en-US" altLang="zh-CN" sz="16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19000+</a:t>
              </a:r>
              <a:endParaRPr lang="en-US" altLang="zh-CN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indent="0">
                <a:lnSpc>
                  <a:spcPct val="110000"/>
                </a:lnSpc>
                <a:spcBef>
                  <a:spcPts val="600"/>
                </a:spcBef>
                <a:buFont typeface="Wingdings" pitchFamily="2" charset="2"/>
                <a:buChar char="Ø"/>
              </a:pPr>
              <a:r>
                <a:rPr lang="zh-CN" altLang="en-US" sz="140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活动总评论：  </a:t>
              </a:r>
              <a:r>
                <a:rPr lang="en-US" altLang="zh-CN" sz="16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5500+</a:t>
              </a:r>
            </a:p>
            <a:p>
              <a:pPr marL="0" indent="0">
                <a:lnSpc>
                  <a:spcPct val="110000"/>
                </a:lnSpc>
                <a:spcBef>
                  <a:spcPts val="600"/>
                </a:spcBef>
                <a:buFont typeface="Wingdings" pitchFamily="2" charset="2"/>
                <a:buChar char="Ø"/>
              </a:pPr>
              <a:r>
                <a:rPr lang="zh-CN" altLang="en-US" sz="140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活动阅读量： </a:t>
              </a:r>
              <a:r>
                <a:rPr lang="en-US" altLang="zh-CN" sz="16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600W+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493943" y="3281738"/>
              <a:ext cx="3880801" cy="174012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>
                <a:lnSpc>
                  <a:spcPct val="110000"/>
                </a:lnSpc>
                <a:spcBef>
                  <a:spcPts val="600"/>
                </a:spcBef>
              </a:pPr>
              <a:r>
                <a:rPr lang="zh-CN" altLang="en-US" sz="2000" b="1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话题下的参与效果</a:t>
              </a:r>
              <a:endParaRPr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zh-CN" altLang="en-US" sz="140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在保存自己头像，截下乐高头像，达人，名人影响的认证等复杂的操作前提下，本次活动标签共有</a:t>
              </a:r>
              <a:r>
                <a:rPr lang="en-US" altLang="zh-CN" sz="16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15000+</a:t>
              </a:r>
              <a:r>
                <a:rPr lang="zh-CN" altLang="en-US" sz="140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参与量。</a:t>
              </a:r>
              <a:endParaRPr lang="en-US" altLang="zh-CN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36673" y="2908666"/>
              <a:ext cx="8038071" cy="1636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336673" y="640299"/>
              <a:ext cx="8033097" cy="4624159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数据分析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1008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41315" y="592111"/>
            <a:ext cx="7324840" cy="4551388"/>
            <a:chOff x="341314" y="1117600"/>
            <a:chExt cx="8598279" cy="5342656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0045" y="3832225"/>
              <a:ext cx="3735386" cy="17601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35672" y="1292290"/>
              <a:ext cx="3688517" cy="183632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77693" y="1277513"/>
              <a:ext cx="3600434" cy="185110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186545" y="3128799"/>
              <a:ext cx="7689548" cy="52540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indent="0"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140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结合六一儿童节，天猫进行提前的促销，利用微博影响力，获得大量粉丝的关注，提前烘托出乐高给大家过六一儿童节气氛。</a:t>
              </a:r>
              <a:endParaRPr lang="en-US" sz="1400" dirty="0" err="1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173845" y="1117600"/>
              <a:ext cx="7765748" cy="2536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39593" y="3832225"/>
              <a:ext cx="3735386" cy="17601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1250045" y="5643399"/>
              <a:ext cx="7689548" cy="52540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spAutoFit/>
            </a:bodyPr>
            <a:lstStyle/>
            <a:p>
              <a:pPr marL="0" indent="0"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140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活动开始之前，提前对本次活动奖品进行预热，用最直观的晒奖品形式，获得大量粉丝关注，并主动传播，在活动开始前获得大量的曝光。（</a:t>
              </a:r>
              <a:r>
                <a:rPr lang="zh-CN" altLang="en-US" sz="1400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奖品话题在短短一天内获得高达</a:t>
              </a:r>
              <a:r>
                <a:rPr lang="en-US" altLang="zh-CN" sz="1400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90W</a:t>
              </a:r>
              <a:r>
                <a:rPr lang="zh-CN" altLang="en-US" sz="1400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的阅读量。</a:t>
              </a:r>
              <a:r>
                <a:rPr lang="zh-CN" altLang="en-US" sz="140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）</a:t>
              </a:r>
              <a:endParaRPr lang="en-US" sz="1400" dirty="0" err="1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41314" y="1117600"/>
              <a:ext cx="845231" cy="253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促销</a:t>
              </a:r>
              <a:endParaRPr 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173845" y="3733798"/>
              <a:ext cx="7753048" cy="27264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41314" y="3733799"/>
              <a:ext cx="845231" cy="27264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奖品</a:t>
              </a:r>
              <a:endParaRPr 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3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活动预热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299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7479" y="639559"/>
            <a:ext cx="8935509" cy="21027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9055" y="639559"/>
            <a:ext cx="4016527" cy="210271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475" y="3455250"/>
            <a:ext cx="2282781" cy="16583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58995" y="3455250"/>
            <a:ext cx="2174285" cy="16345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84712" y="3455250"/>
            <a:ext cx="2241785" cy="16583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68219" y="3455250"/>
            <a:ext cx="2097470" cy="16710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133475" y="3724260"/>
            <a:ext cx="2282781" cy="4953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看谁最顺眼奖</a:t>
            </a:r>
            <a:r>
              <a:rPr lang="en-US" altLang="zh-CN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#</a:t>
            </a:r>
            <a:endParaRPr lang="en-US" sz="14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40031" y="3925343"/>
            <a:ext cx="2193249" cy="4953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抢沙发奖</a:t>
            </a:r>
            <a:r>
              <a:rPr lang="en-US" altLang="zh-CN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#</a:t>
            </a:r>
            <a:endParaRPr lang="en-US" sz="14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84080" y="4126426"/>
            <a:ext cx="2241785" cy="4953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人品爆发奖</a:t>
            </a:r>
            <a:r>
              <a:rPr lang="en-US" altLang="zh-CN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#</a:t>
            </a:r>
            <a:endParaRPr lang="en-US" sz="14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68219" y="4327510"/>
            <a:ext cx="2097470" cy="4953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感恩奖</a:t>
            </a:r>
            <a:r>
              <a:rPr lang="en-US" altLang="zh-CN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#</a:t>
            </a:r>
            <a:endParaRPr lang="en-US" sz="14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20775" y="3328250"/>
            <a:ext cx="8932214" cy="1588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20775" y="3329838"/>
            <a:ext cx="1270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5400000">
            <a:off x="26319" y="3222682"/>
            <a:ext cx="2159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5400000">
            <a:off x="2337551" y="3222682"/>
            <a:ext cx="2159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5400000">
            <a:off x="4524536" y="3222682"/>
            <a:ext cx="2159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5400000">
            <a:off x="6817121" y="3222682"/>
            <a:ext cx="2159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5400000">
            <a:off x="8947944" y="3222682"/>
            <a:ext cx="2159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65016" y="3044773"/>
            <a:ext cx="1587500" cy="28347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US" sz="12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5.29 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上午</a:t>
            </a:r>
            <a:endParaRPr lang="en-US" sz="1200" dirty="0" err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25616" y="3044773"/>
            <a:ext cx="1587500" cy="28347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US" sz="12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5.29 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下午</a:t>
            </a:r>
            <a:endParaRPr lang="en-US" sz="1200" dirty="0" err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60816" y="3044773"/>
            <a:ext cx="1587500" cy="28347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US" sz="12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5.30 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上午</a:t>
            </a:r>
            <a:endParaRPr lang="en-US" sz="1200" dirty="0" err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21416" y="3044773"/>
            <a:ext cx="1587500" cy="28347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US" sz="12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5.30 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下午</a:t>
            </a:r>
            <a:endParaRPr lang="en-US" sz="1200" dirty="0" err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64" y="639559"/>
            <a:ext cx="2590552" cy="2033506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主活动作为本次活动的主要传播点，以及活动目的，通过大量的资源账号传播，吸引大量粉丝关注，参加活动（换头像），获得大量的曝光，以及品牌美誉度。</a:t>
            </a:r>
            <a:endParaRPr lang="en-US" sz="1400" dirty="0" err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86416" y="626859"/>
            <a:ext cx="2504672" cy="2033506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四个阶段的四个互动有奖活动，是本次活动的亮点，通过强有力的有奖活动，持续吸引粉丝关注，并通过活动机制引导用户主动传播，烘托出乐高与大家一起过六一欢乐气氛。</a:t>
            </a:r>
            <a:endParaRPr lang="en-US" sz="1400" dirty="0" err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活动期间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555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042383" y="1707354"/>
            <a:ext cx="6306943" cy="3116004"/>
            <a:chOff x="354014" y="2009019"/>
            <a:chExt cx="8244098" cy="4073073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2115" y="2009019"/>
              <a:ext cx="3562225" cy="186488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3526" y="3967565"/>
              <a:ext cx="1675131" cy="99539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73228" y="3962801"/>
              <a:ext cx="1758234" cy="9953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3526" y="5021861"/>
              <a:ext cx="1675131" cy="106023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173228" y="5021861"/>
              <a:ext cx="1758234" cy="106023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392115" y="2971232"/>
              <a:ext cx="3539346" cy="411697"/>
            </a:xfrm>
            <a:prstGeom prst="rect">
              <a:avLst/>
            </a:prstGeom>
            <a:solidFill>
              <a:srgbClr val="002060">
                <a:alpha val="34000"/>
              </a:srgbClr>
            </a:solidFill>
          </p:spPr>
          <p:txBody>
            <a:bodyPr wrap="square" lIns="90000" tIns="46800" rIns="90000" bIns="46800" rtlCol="0"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活动主话题</a:t>
              </a:r>
              <a:endParaRPr lang="en-US" sz="1400" b="1" dirty="0" err="1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4014" y="5497892"/>
              <a:ext cx="3577447" cy="411697"/>
            </a:xfrm>
            <a:prstGeom prst="rect">
              <a:avLst/>
            </a:prstGeom>
            <a:solidFill>
              <a:srgbClr val="002060">
                <a:alpha val="34000"/>
              </a:srgbClr>
            </a:solidFill>
          </p:spPr>
          <p:txBody>
            <a:bodyPr wrap="square" lIns="90000" tIns="46800" rIns="90000" bIns="46800" rtlCol="0"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1400" b="1" dirty="0" smtClean="0">
                  <a:latin typeface="微软雅黑" pitchFamily="34" charset="-122"/>
                  <a:ea typeface="微软雅黑" pitchFamily="34" charset="-122"/>
                </a:rPr>
                <a:t>资源账号换头像</a:t>
              </a:r>
              <a:endParaRPr lang="en-US" sz="1400" b="1" dirty="0" err="1" smtClean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061384" y="2009019"/>
              <a:ext cx="2938291" cy="404291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998163" y="2009019"/>
              <a:ext cx="3599949" cy="404291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1" name="TextBox 10"/>
            <p:cNvSpPr txBox="1"/>
            <p:nvPr/>
          </p:nvSpPr>
          <p:spPr>
            <a:xfrm>
              <a:off x="4061385" y="4220407"/>
              <a:ext cx="4536727" cy="370546"/>
            </a:xfrm>
            <a:prstGeom prst="rect">
              <a:avLst/>
            </a:prstGeom>
            <a:solidFill>
              <a:srgbClr val="002060">
                <a:alpha val="35000"/>
              </a:srgbClr>
            </a:solidFill>
          </p:spPr>
          <p:txBody>
            <a:bodyPr wrap="square" lIns="90000" tIns="46800" rIns="90000" bIns="46800" rtlCol="0">
              <a:spAutoFit/>
            </a:bodyPr>
            <a:lstStyle/>
            <a:p>
              <a:pPr marL="0" indent="0" algn="ctr">
                <a:lnSpc>
                  <a:spcPct val="11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1200" b="1" dirty="0" smtClean="0">
                  <a:latin typeface="微软雅黑" pitchFamily="34" charset="-122"/>
                  <a:ea typeface="微软雅黑" pitchFamily="34" charset="-122"/>
                </a:rPr>
                <a:t>用户互动</a:t>
              </a:r>
              <a:endParaRPr lang="en-US" sz="1200" b="1" dirty="0" err="1" smtClean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22053" y="842958"/>
            <a:ext cx="8244098" cy="56849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六一活动主话题，引导粉丝换头像的有奖活动机制，并配合相应的资源账号传播，在短时间内获得大量的粉丝参与，在微博上呈现出全是乐高头像的现象，很好的为乐高品牌进行传播。</a:t>
            </a:r>
            <a:endParaRPr lang="en-US" sz="1400" dirty="0" err="1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主活动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876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020" y="914991"/>
            <a:ext cx="5075484" cy="3727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483719" y="1252216"/>
            <a:ext cx="3252416" cy="2354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利用微博热门小黄鸭话题，配合六一儿童节主话题，发起有奖转发活动，烘托出乐高六一儿童节气氛。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总转发：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905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总评论： 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207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最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顺眼奖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4919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119" y="960096"/>
            <a:ext cx="3171081" cy="2221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5247" y="960096"/>
            <a:ext cx="1509996" cy="10650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5247" y="2063282"/>
            <a:ext cx="1509996" cy="11297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5247" y="3243863"/>
            <a:ext cx="1509996" cy="11066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03296" y="3240690"/>
            <a:ext cx="1544647" cy="11120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0879" y="3243863"/>
            <a:ext cx="1588235" cy="11066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403458" y="1244580"/>
            <a:ext cx="3252416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配合六一活动主话题，发起抢沙发活动，通过趣味的活动机制，吸引粉丝持续关注活动，自发传播活动话题。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个活动话题，五个活动话题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总转发：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1050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总评论：  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795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抢沙发奖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463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5260" y="842958"/>
            <a:ext cx="2399529" cy="17651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2635" y="853323"/>
            <a:ext cx="2418888" cy="17816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25261" y="2711200"/>
            <a:ext cx="2399529" cy="1803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5205" y="2721564"/>
            <a:ext cx="2404876" cy="17930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498905" y="842958"/>
            <a:ext cx="3252416" cy="2354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在抢沙发的活动背景下，策划更趣味性的活动机制，获得更多转发互动。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数据：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个活动话题，三个活动话题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总转发：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1939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总评论：  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927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人次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Rectangle 5"/>
          <p:cNvSpPr/>
          <p:nvPr/>
        </p:nvSpPr>
        <p:spPr>
          <a:xfrm>
            <a:off x="2843207" y="71438"/>
            <a:ext cx="26652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人品爆发奖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6391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1740</TotalTime>
  <Pages>0</Pages>
  <Words>6357</Words>
  <Characters>0</Characters>
  <Application>Microsoft Office PowerPoint</Application>
  <DocSecurity>0</DocSecurity>
  <PresentationFormat>全屏显示(16:9)</PresentationFormat>
  <Lines>0</Lines>
  <Paragraphs>920</Paragraphs>
  <Slides>112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112</vt:i4>
      </vt:variant>
    </vt:vector>
  </HeadingPairs>
  <TitlesOfParts>
    <vt:vector size="113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  <vt:lpstr>幻灯片 78</vt:lpstr>
      <vt:lpstr>幻灯片 79</vt:lpstr>
      <vt:lpstr>幻灯片 80</vt:lpstr>
      <vt:lpstr>幻灯片 81</vt:lpstr>
      <vt:lpstr>幻灯片 82</vt:lpstr>
      <vt:lpstr>幻灯片 83</vt:lpstr>
      <vt:lpstr>幻灯片 84</vt:lpstr>
      <vt:lpstr>幻灯片 85</vt:lpstr>
      <vt:lpstr>幻灯片 86</vt:lpstr>
      <vt:lpstr>幻灯片 87</vt:lpstr>
      <vt:lpstr>幻灯片 88</vt:lpstr>
      <vt:lpstr>幻灯片 89</vt:lpstr>
      <vt:lpstr>幻灯片 90</vt:lpstr>
      <vt:lpstr>幻灯片 91</vt:lpstr>
      <vt:lpstr>幻灯片 92</vt:lpstr>
      <vt:lpstr>幻灯片 93</vt:lpstr>
      <vt:lpstr>幻灯片 94</vt:lpstr>
      <vt:lpstr>幻灯片 95</vt:lpstr>
      <vt:lpstr>幻灯片 96</vt:lpstr>
      <vt:lpstr>幻灯片 97</vt:lpstr>
      <vt:lpstr>幻灯片 98</vt:lpstr>
      <vt:lpstr>幻灯片 99</vt:lpstr>
      <vt:lpstr>幻灯片 100</vt:lpstr>
      <vt:lpstr>幻灯片 101</vt:lpstr>
      <vt:lpstr>幻灯片 102</vt:lpstr>
      <vt:lpstr>幻灯片 103</vt:lpstr>
      <vt:lpstr>幻灯片 104</vt:lpstr>
      <vt:lpstr>幻灯片 105</vt:lpstr>
      <vt:lpstr>幻灯片 106</vt:lpstr>
      <vt:lpstr>幻灯片 107</vt:lpstr>
      <vt:lpstr>幻灯片 108</vt:lpstr>
      <vt:lpstr>幻灯片 109</vt:lpstr>
      <vt:lpstr>幻灯片 110</vt:lpstr>
      <vt:lpstr>幻灯片 111</vt:lpstr>
      <vt:lpstr>幻灯片 112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samsung</dc:creator>
  <cp:lastModifiedBy>冷凝月</cp:lastModifiedBy>
  <cp:revision>343</cp:revision>
  <dcterms:created xsi:type="dcterms:W3CDTF">2012-12-31T15:33:01Z</dcterms:created>
  <dcterms:modified xsi:type="dcterms:W3CDTF">2013-11-11T10:14:31Z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2052-8.1.0.3483</vt:lpwstr>
  </property>
</Properties>
</file>